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5" r:id="rId1"/>
    <p:sldMasterId id="2147484376" r:id="rId2"/>
  </p:sldMasterIdLst>
  <p:notesMasterIdLst>
    <p:notesMasterId r:id="rId16"/>
  </p:notesMasterIdLst>
  <p:handoutMasterIdLst>
    <p:handoutMasterId r:id="rId17"/>
  </p:handoutMasterIdLst>
  <p:sldIdLst>
    <p:sldId id="299" r:id="rId3"/>
    <p:sldId id="279" r:id="rId4"/>
    <p:sldId id="2146847225" r:id="rId5"/>
    <p:sldId id="838841273" r:id="rId6"/>
    <p:sldId id="2146847215" r:id="rId7"/>
    <p:sldId id="2146847223" r:id="rId8"/>
    <p:sldId id="2146847221" r:id="rId9"/>
    <p:sldId id="277" r:id="rId10"/>
    <p:sldId id="13111" r:id="rId11"/>
    <p:sldId id="2146847216" r:id="rId12"/>
    <p:sldId id="2146847218" r:id="rId13"/>
    <p:sldId id="289" r:id="rId14"/>
    <p:sldId id="290" r:id="rId15"/>
  </p:sldIdLst>
  <p:sldSz cx="12190413" cy="6858000"/>
  <p:notesSz cx="6888163" cy="10020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3">
          <p15:clr>
            <a:srgbClr val="A4A3A4"/>
          </p15:clr>
        </p15:guide>
        <p15:guide id="3" pos="619">
          <p15:clr>
            <a:srgbClr val="A4A3A4"/>
          </p15:clr>
        </p15:guide>
        <p15:guide id="15" orient="horz" pos="2478">
          <p15:clr>
            <a:srgbClr val="A4A3A4"/>
          </p15:clr>
        </p15:guide>
        <p15:guide id="16" orient="horz" pos="2704">
          <p15:clr>
            <a:srgbClr val="A4A3A4"/>
          </p15:clr>
        </p15:guide>
        <p15:guide id="17" orient="horz" pos="4086">
          <p15:clr>
            <a:srgbClr val="A4A3A4"/>
          </p15:clr>
        </p15:guide>
        <p15:guide id="18" orient="horz" pos="2592">
          <p15:clr>
            <a:srgbClr val="A4A3A4"/>
          </p15:clr>
        </p15:guide>
        <p15:guide id="19" pos="7422">
          <p15:clr>
            <a:srgbClr val="A4A3A4"/>
          </p15:clr>
        </p15:guide>
        <p15:guide id="20" pos="2149">
          <p15:clr>
            <a:srgbClr val="A4A3A4"/>
          </p15:clr>
        </p15:guide>
        <p15:guide id="21" pos="3908">
          <p15:clr>
            <a:srgbClr val="A4A3A4"/>
          </p15:clr>
        </p15:guide>
        <p15:guide id="22" pos="2376">
          <p15:clr>
            <a:srgbClr val="A4A3A4"/>
          </p15:clr>
        </p15:guide>
        <p15:guide id="23" pos="5666">
          <p15:clr>
            <a:srgbClr val="A4A3A4"/>
          </p15:clr>
        </p15:guide>
        <p15:guide id="24" pos="5894">
          <p15:clr>
            <a:srgbClr val="A4A3A4"/>
          </p15:clr>
        </p15:guide>
        <p15:guide id="25" pos="4134">
          <p15:clr>
            <a:srgbClr val="A4A3A4"/>
          </p15:clr>
        </p15:guide>
        <p15:guide id="26" pos="40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857">
          <p15:clr>
            <a:srgbClr val="A4A3A4"/>
          </p15:clr>
        </p15:guide>
        <p15:guide id="4" pos="19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713"/>
    <a:srgbClr val="00A5E2"/>
    <a:srgbClr val="E61A5D"/>
    <a:srgbClr val="FF3162"/>
    <a:srgbClr val="624963"/>
    <a:srgbClr val="D30F4B"/>
    <a:srgbClr val="0091DF"/>
    <a:srgbClr val="00617F"/>
    <a:srgbClr val="2B6640"/>
    <a:srgbClr val="66B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455" autoAdjust="0"/>
  </p:normalViewPr>
  <p:slideViewPr>
    <p:cSldViewPr snapToGrid="0" snapToObjects="1" showGuides="1">
      <p:cViewPr varScale="1">
        <p:scale>
          <a:sx n="102" d="100"/>
          <a:sy n="102" d="100"/>
        </p:scale>
        <p:origin x="144" y="96"/>
      </p:cViewPr>
      <p:guideLst>
        <p:guide orient="horz" pos="1093"/>
        <p:guide pos="619"/>
        <p:guide orient="horz" pos="2478"/>
        <p:guide orient="horz" pos="2704"/>
        <p:guide orient="horz" pos="4086"/>
        <p:guide orient="horz" pos="2592"/>
        <p:guide pos="7422"/>
        <p:guide pos="2149"/>
        <p:guide pos="3908"/>
        <p:guide pos="2376"/>
        <p:guide pos="5666"/>
        <p:guide pos="5894"/>
        <p:guide pos="4134"/>
        <p:guide pos="402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5" d="100"/>
          <a:sy n="75" d="100"/>
        </p:scale>
        <p:origin x="-4050" y="-114"/>
      </p:cViewPr>
      <p:guideLst>
        <p:guide orient="horz" pos="2880"/>
        <p:guide pos="2160"/>
        <p:guide orient="horz" pos="2857"/>
        <p:guide pos="19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1FBBB-8661-414C-935F-00F02E5A9E8D}" type="doc">
      <dgm:prSet loTypeId="urn:microsoft.com/office/officeart/2005/8/layout/vList3" loCatId="list" qsTypeId="urn:microsoft.com/office/officeart/2005/8/quickstyle/simple1" qsCatId="simple" csTypeId="urn:microsoft.com/office/officeart/2005/8/colors/accent1_2" csCatId="accent1" phldr="1"/>
      <dgm:spPr/>
    </dgm:pt>
    <dgm:pt modelId="{5A665B41-1FA9-40D6-B957-0E7EFD79C6E4}">
      <dgm:prSet phldrT="[Text]"/>
      <dgm:spPr>
        <a:solidFill>
          <a:schemeClr val="accent4"/>
        </a:solidFill>
      </dgm:spPr>
      <dgm:t>
        <a:bodyPr/>
        <a:lstStyle/>
        <a:p>
          <a:r>
            <a:rPr lang="en-GB" dirty="0"/>
            <a:t>DCT will start as a gradual modernisation of trial conduct to make them more user-centric to improve participation, retention, speed and ultimately bring innovative new treatments to patients faster</a:t>
          </a:r>
        </a:p>
      </dgm:t>
    </dgm:pt>
    <dgm:pt modelId="{A4C14137-1676-4139-B6B5-EFB65889A25E}" type="parTrans" cxnId="{9F83FC63-0A95-494C-BD91-50F106A8FBD4}">
      <dgm:prSet/>
      <dgm:spPr/>
      <dgm:t>
        <a:bodyPr/>
        <a:lstStyle/>
        <a:p>
          <a:endParaRPr lang="en-GB"/>
        </a:p>
      </dgm:t>
    </dgm:pt>
    <dgm:pt modelId="{08EEB869-C3AE-448A-BC07-4F587DD32C91}" type="sibTrans" cxnId="{9F83FC63-0A95-494C-BD91-50F106A8FBD4}">
      <dgm:prSet/>
      <dgm:spPr/>
      <dgm:t>
        <a:bodyPr/>
        <a:lstStyle/>
        <a:p>
          <a:endParaRPr lang="en-GB"/>
        </a:p>
      </dgm:t>
    </dgm:pt>
    <dgm:pt modelId="{97767CD7-F4F3-4FD6-BFF6-89E621C8E292}">
      <dgm:prSet custT="1"/>
      <dgm:spPr>
        <a:solidFill>
          <a:schemeClr val="accent2"/>
        </a:solidFill>
      </dgm:spPr>
      <dgm:t>
        <a:bodyPr/>
        <a:lstStyle/>
        <a:p>
          <a:r>
            <a:rPr lang="en-GB" sz="2000" kern="1200" dirty="0">
              <a:solidFill>
                <a:srgbClr val="FFFFFF"/>
              </a:solidFill>
              <a:latin typeface="Arial"/>
              <a:ea typeface="Arial Unicode MS"/>
              <a:cs typeface="Arial"/>
            </a:rPr>
            <a:t>DCT is not a “big bang” radical change and will not completely alter trial conduct overnight: it rather complements and augments existing processes</a:t>
          </a:r>
        </a:p>
      </dgm:t>
    </dgm:pt>
    <dgm:pt modelId="{1BA7425F-DADB-45D0-8F87-EB89E5AFDC43}" type="parTrans" cxnId="{5EE7D3EE-23A0-447E-BBDD-3805CE79329B}">
      <dgm:prSet/>
      <dgm:spPr/>
      <dgm:t>
        <a:bodyPr/>
        <a:lstStyle/>
        <a:p>
          <a:endParaRPr lang="en-GB"/>
        </a:p>
      </dgm:t>
    </dgm:pt>
    <dgm:pt modelId="{897C162C-5BB3-40C8-8DBC-9DCEAD7E4E0A}" type="sibTrans" cxnId="{5EE7D3EE-23A0-447E-BBDD-3805CE79329B}">
      <dgm:prSet/>
      <dgm:spPr/>
      <dgm:t>
        <a:bodyPr/>
        <a:lstStyle/>
        <a:p>
          <a:endParaRPr lang="en-GB"/>
        </a:p>
      </dgm:t>
    </dgm:pt>
    <dgm:pt modelId="{840D512F-CB43-4873-A6A3-AD0B25A1E1AA}">
      <dgm:prSet/>
      <dgm:spPr>
        <a:solidFill>
          <a:schemeClr val="accent6"/>
        </a:solidFill>
      </dgm:spPr>
      <dgm:t>
        <a:bodyPr/>
        <a:lstStyle/>
        <a:p>
          <a:r>
            <a:rPr lang="en-GB" dirty="0"/>
            <a:t>Acceptability of DCT approaches is evolving globally and informs our overall strategy – not all aspects or countries are moving at the same speed!</a:t>
          </a:r>
        </a:p>
      </dgm:t>
    </dgm:pt>
    <dgm:pt modelId="{9CEED376-A14D-4BAC-A77F-44B7A7DCF301}" type="parTrans" cxnId="{ECB74BEA-032D-4722-B872-DD8F5799B494}">
      <dgm:prSet/>
      <dgm:spPr/>
      <dgm:t>
        <a:bodyPr/>
        <a:lstStyle/>
        <a:p>
          <a:endParaRPr lang="en-GB"/>
        </a:p>
      </dgm:t>
    </dgm:pt>
    <dgm:pt modelId="{7E432084-F402-4672-B7B9-5F525E0281A7}" type="sibTrans" cxnId="{ECB74BEA-032D-4722-B872-DD8F5799B494}">
      <dgm:prSet/>
      <dgm:spPr/>
      <dgm:t>
        <a:bodyPr/>
        <a:lstStyle/>
        <a:p>
          <a:endParaRPr lang="en-GB"/>
        </a:p>
      </dgm:t>
    </dgm:pt>
    <dgm:pt modelId="{7A64C078-C196-48A5-9394-AAA01E9DC332}">
      <dgm:prSet/>
      <dgm:spPr/>
      <dgm:t>
        <a:bodyPr/>
        <a:lstStyle/>
        <a:p>
          <a:r>
            <a:rPr lang="en-GB" dirty="0"/>
            <a:t>DCT components should only be included into study designs where they add value for stakeholders</a:t>
          </a:r>
        </a:p>
      </dgm:t>
    </dgm:pt>
    <dgm:pt modelId="{1F77B335-FFC7-4009-B5BF-85BF0D94DAF1}" type="parTrans" cxnId="{FA0F5840-0F80-46F0-8575-CC74F42EB5CD}">
      <dgm:prSet/>
      <dgm:spPr/>
      <dgm:t>
        <a:bodyPr/>
        <a:lstStyle/>
        <a:p>
          <a:endParaRPr lang="en-GB"/>
        </a:p>
      </dgm:t>
    </dgm:pt>
    <dgm:pt modelId="{8BAA1B27-8356-4C28-B03C-E1103E0D38EB}" type="sibTrans" cxnId="{FA0F5840-0F80-46F0-8575-CC74F42EB5CD}">
      <dgm:prSet/>
      <dgm:spPr/>
      <dgm:t>
        <a:bodyPr/>
        <a:lstStyle/>
        <a:p>
          <a:endParaRPr lang="en-GB"/>
        </a:p>
      </dgm:t>
    </dgm:pt>
    <dgm:pt modelId="{8D385E4D-C3D1-4919-9F20-13752FF8B748}" type="pres">
      <dgm:prSet presAssocID="{4BA1FBBB-8661-414C-935F-00F02E5A9E8D}" presName="linearFlow" presStyleCnt="0">
        <dgm:presLayoutVars>
          <dgm:dir/>
          <dgm:resizeHandles val="exact"/>
        </dgm:presLayoutVars>
      </dgm:prSet>
      <dgm:spPr/>
    </dgm:pt>
    <dgm:pt modelId="{D57E0560-2BF7-46C9-A297-438EB0B86CD5}" type="pres">
      <dgm:prSet presAssocID="{97767CD7-F4F3-4FD6-BFF6-89E621C8E292}" presName="composite" presStyleCnt="0"/>
      <dgm:spPr/>
    </dgm:pt>
    <dgm:pt modelId="{0D38BB58-BD00-4A89-B68D-8DD01EC77887}" type="pres">
      <dgm:prSet presAssocID="{97767CD7-F4F3-4FD6-BFF6-89E621C8E292}" presName="imgShp" presStyleLbl="fgImgPlace1" presStyleIdx="0" presStyleCnt="4" custLinFactX="-80314" custLinFactNeighborX="-100000"/>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6AB0C7DD-72AB-4CF3-83DE-FBB104F2F5CD}" type="pres">
      <dgm:prSet presAssocID="{97767CD7-F4F3-4FD6-BFF6-89E621C8E292}" presName="txShp" presStyleLbl="node1" presStyleIdx="0" presStyleCnt="4" custScaleX="132637" custLinFactNeighborX="-3159">
        <dgm:presLayoutVars>
          <dgm:bulletEnabled val="1"/>
        </dgm:presLayoutVars>
      </dgm:prSet>
      <dgm:spPr/>
    </dgm:pt>
    <dgm:pt modelId="{F7E3CEB7-E5D5-4C1B-9CBB-52C316B9D518}" type="pres">
      <dgm:prSet presAssocID="{897C162C-5BB3-40C8-8DBC-9DCEAD7E4E0A}" presName="spacing" presStyleCnt="0"/>
      <dgm:spPr/>
    </dgm:pt>
    <dgm:pt modelId="{BF3FB3F7-A3B0-4387-BDCF-EFA3E0A7DB51}" type="pres">
      <dgm:prSet presAssocID="{5A665B41-1FA9-40D6-B957-0E7EFD79C6E4}" presName="composite" presStyleCnt="0"/>
      <dgm:spPr/>
    </dgm:pt>
    <dgm:pt modelId="{BD3CA572-44D2-4F9E-B34E-7683D87A0AA1}" type="pres">
      <dgm:prSet presAssocID="{5A665B41-1FA9-40D6-B957-0E7EFD79C6E4}" presName="imgShp" presStyleLbl="fgImgPlace1" presStyleIdx="1" presStyleCnt="4" custLinFactX="-80314" custLinFactNeighborX="-10000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9D1FE3B-7CF2-4526-891E-7B42D4E3083C}" type="pres">
      <dgm:prSet presAssocID="{5A665B41-1FA9-40D6-B957-0E7EFD79C6E4}" presName="txShp" presStyleLbl="node1" presStyleIdx="1" presStyleCnt="4" custScaleX="132637" custLinFactNeighborX="-3159">
        <dgm:presLayoutVars>
          <dgm:bulletEnabled val="1"/>
        </dgm:presLayoutVars>
      </dgm:prSet>
      <dgm:spPr/>
    </dgm:pt>
    <dgm:pt modelId="{E6BABD84-54E9-4E1C-9768-0F97A1188113}" type="pres">
      <dgm:prSet presAssocID="{08EEB869-C3AE-448A-BC07-4F587DD32C91}" presName="spacing" presStyleCnt="0"/>
      <dgm:spPr/>
    </dgm:pt>
    <dgm:pt modelId="{81244E3A-71C9-4FAF-AB93-AFCB875D1DC6}" type="pres">
      <dgm:prSet presAssocID="{840D512F-CB43-4873-A6A3-AD0B25A1E1AA}" presName="composite" presStyleCnt="0"/>
      <dgm:spPr/>
    </dgm:pt>
    <dgm:pt modelId="{48FBBDE0-DB8A-4946-BB63-72EB62A3886A}" type="pres">
      <dgm:prSet presAssocID="{840D512F-CB43-4873-A6A3-AD0B25A1E1AA}" presName="imgShp" presStyleLbl="fgImgPlace1" presStyleIdx="2" presStyleCnt="4" custLinFactX="-80314" custLinFactNeighborX="-100000"/>
      <dgm:spPr>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dgm:spPr>
      <dgm:extLst>
        <a:ext uri="{E40237B7-FDA0-4F09-8148-C483321AD2D9}">
          <dgm14:cNvPr xmlns:dgm14="http://schemas.microsoft.com/office/drawing/2010/diagram" id="0" name="" descr="A person holding a globe"/>
        </a:ext>
      </dgm:extLst>
    </dgm:pt>
    <dgm:pt modelId="{F479CAFE-0CC6-4C95-8B4A-9AD2B66A3A5D}" type="pres">
      <dgm:prSet presAssocID="{840D512F-CB43-4873-A6A3-AD0B25A1E1AA}" presName="txShp" presStyleLbl="node1" presStyleIdx="2" presStyleCnt="4" custScaleX="132637" custLinFactNeighborX="-3159">
        <dgm:presLayoutVars>
          <dgm:bulletEnabled val="1"/>
        </dgm:presLayoutVars>
      </dgm:prSet>
      <dgm:spPr/>
    </dgm:pt>
    <dgm:pt modelId="{EA1E4625-4C01-4A5D-8F8D-E78534DCE285}" type="pres">
      <dgm:prSet presAssocID="{7E432084-F402-4672-B7B9-5F525E0281A7}" presName="spacing" presStyleCnt="0"/>
      <dgm:spPr/>
    </dgm:pt>
    <dgm:pt modelId="{AC145039-9531-463B-86AC-F56E5CCBA041}" type="pres">
      <dgm:prSet presAssocID="{7A64C078-C196-48A5-9394-AAA01E9DC332}" presName="composite" presStyleCnt="0"/>
      <dgm:spPr/>
    </dgm:pt>
    <dgm:pt modelId="{D5794F2F-CB24-4A61-9825-3BFAA8319689}" type="pres">
      <dgm:prSet presAssocID="{7A64C078-C196-48A5-9394-AAA01E9DC332}" presName="imgShp" presStyleLbl="fgImgPlace1" presStyleIdx="3" presStyleCnt="4" custLinFactX="-80314" custLinFactNeighborX="-100000"/>
      <dgm:spPr>
        <a:blipFill>
          <a:blip xmlns:r="http://schemas.openxmlformats.org/officeDocument/2006/relationships" r:embed="rId4">
            <a:extLst>
              <a:ext uri="{28A0092B-C50C-407E-A947-70E740481C1C}">
                <a14:useLocalDpi xmlns:a14="http://schemas.microsoft.com/office/drawing/2010/main" val="0"/>
              </a:ext>
            </a:extLst>
          </a:blip>
          <a:srcRect/>
          <a:stretch>
            <a:fillRect l="-73000" r="-73000"/>
          </a:stretch>
        </a:blipFill>
      </dgm:spPr>
    </dgm:pt>
    <dgm:pt modelId="{91CE14BF-EBC0-49CD-975F-1EFBA99D093D}" type="pres">
      <dgm:prSet presAssocID="{7A64C078-C196-48A5-9394-AAA01E9DC332}" presName="txShp" presStyleLbl="node1" presStyleIdx="3" presStyleCnt="4" custScaleX="132637" custLinFactNeighborX="-3159">
        <dgm:presLayoutVars>
          <dgm:bulletEnabled val="1"/>
        </dgm:presLayoutVars>
      </dgm:prSet>
      <dgm:spPr/>
    </dgm:pt>
  </dgm:ptLst>
  <dgm:cxnLst>
    <dgm:cxn modelId="{9377A925-3D81-4114-ABA9-3E7B1CB5144F}" type="presOf" srcId="{4BA1FBBB-8661-414C-935F-00F02E5A9E8D}" destId="{8D385E4D-C3D1-4919-9F20-13752FF8B748}" srcOrd="0" destOrd="0" presId="urn:microsoft.com/office/officeart/2005/8/layout/vList3"/>
    <dgm:cxn modelId="{562A2C37-D3ED-465B-ADDA-733BB2418969}" type="presOf" srcId="{7A64C078-C196-48A5-9394-AAA01E9DC332}" destId="{91CE14BF-EBC0-49CD-975F-1EFBA99D093D}" srcOrd="0" destOrd="0" presId="urn:microsoft.com/office/officeart/2005/8/layout/vList3"/>
    <dgm:cxn modelId="{067FF83E-D7A2-490F-8D3C-F419B9247AE0}" type="presOf" srcId="{5A665B41-1FA9-40D6-B957-0E7EFD79C6E4}" destId="{49D1FE3B-7CF2-4526-891E-7B42D4E3083C}" srcOrd="0" destOrd="0" presId="urn:microsoft.com/office/officeart/2005/8/layout/vList3"/>
    <dgm:cxn modelId="{FA0F5840-0F80-46F0-8575-CC74F42EB5CD}" srcId="{4BA1FBBB-8661-414C-935F-00F02E5A9E8D}" destId="{7A64C078-C196-48A5-9394-AAA01E9DC332}" srcOrd="3" destOrd="0" parTransId="{1F77B335-FFC7-4009-B5BF-85BF0D94DAF1}" sibTransId="{8BAA1B27-8356-4C28-B03C-E1103E0D38EB}"/>
    <dgm:cxn modelId="{10E73A62-D990-436A-882F-E0F7AE4770C4}" type="presOf" srcId="{97767CD7-F4F3-4FD6-BFF6-89E621C8E292}" destId="{6AB0C7DD-72AB-4CF3-83DE-FBB104F2F5CD}" srcOrd="0" destOrd="0" presId="urn:microsoft.com/office/officeart/2005/8/layout/vList3"/>
    <dgm:cxn modelId="{9F83FC63-0A95-494C-BD91-50F106A8FBD4}" srcId="{4BA1FBBB-8661-414C-935F-00F02E5A9E8D}" destId="{5A665B41-1FA9-40D6-B957-0E7EFD79C6E4}" srcOrd="1" destOrd="0" parTransId="{A4C14137-1676-4139-B6B5-EFB65889A25E}" sibTransId="{08EEB869-C3AE-448A-BC07-4F587DD32C91}"/>
    <dgm:cxn modelId="{1170B2DF-1508-44AB-8724-C5849B4E3424}" type="presOf" srcId="{840D512F-CB43-4873-A6A3-AD0B25A1E1AA}" destId="{F479CAFE-0CC6-4C95-8B4A-9AD2B66A3A5D}" srcOrd="0" destOrd="0" presId="urn:microsoft.com/office/officeart/2005/8/layout/vList3"/>
    <dgm:cxn modelId="{ECB74BEA-032D-4722-B872-DD8F5799B494}" srcId="{4BA1FBBB-8661-414C-935F-00F02E5A9E8D}" destId="{840D512F-CB43-4873-A6A3-AD0B25A1E1AA}" srcOrd="2" destOrd="0" parTransId="{9CEED376-A14D-4BAC-A77F-44B7A7DCF301}" sibTransId="{7E432084-F402-4672-B7B9-5F525E0281A7}"/>
    <dgm:cxn modelId="{5EE7D3EE-23A0-447E-BBDD-3805CE79329B}" srcId="{4BA1FBBB-8661-414C-935F-00F02E5A9E8D}" destId="{97767CD7-F4F3-4FD6-BFF6-89E621C8E292}" srcOrd="0" destOrd="0" parTransId="{1BA7425F-DADB-45D0-8F87-EB89E5AFDC43}" sibTransId="{897C162C-5BB3-40C8-8DBC-9DCEAD7E4E0A}"/>
    <dgm:cxn modelId="{8CF8D276-42D5-4300-A865-C14BEC20414B}" type="presParOf" srcId="{8D385E4D-C3D1-4919-9F20-13752FF8B748}" destId="{D57E0560-2BF7-46C9-A297-438EB0B86CD5}" srcOrd="0" destOrd="0" presId="urn:microsoft.com/office/officeart/2005/8/layout/vList3"/>
    <dgm:cxn modelId="{2C17191C-F5E7-42EA-851D-56D55A00ED6A}" type="presParOf" srcId="{D57E0560-2BF7-46C9-A297-438EB0B86CD5}" destId="{0D38BB58-BD00-4A89-B68D-8DD01EC77887}" srcOrd="0" destOrd="0" presId="urn:microsoft.com/office/officeart/2005/8/layout/vList3"/>
    <dgm:cxn modelId="{A23BAA9B-6332-470A-8A64-3F2EEB060F0C}" type="presParOf" srcId="{D57E0560-2BF7-46C9-A297-438EB0B86CD5}" destId="{6AB0C7DD-72AB-4CF3-83DE-FBB104F2F5CD}" srcOrd="1" destOrd="0" presId="urn:microsoft.com/office/officeart/2005/8/layout/vList3"/>
    <dgm:cxn modelId="{9DDDBA2D-EBC4-4064-86DB-F05CA37E675A}" type="presParOf" srcId="{8D385E4D-C3D1-4919-9F20-13752FF8B748}" destId="{F7E3CEB7-E5D5-4C1B-9CBB-52C316B9D518}" srcOrd="1" destOrd="0" presId="urn:microsoft.com/office/officeart/2005/8/layout/vList3"/>
    <dgm:cxn modelId="{02EC230E-5FF7-4730-8F10-4963E5FFBB37}" type="presParOf" srcId="{8D385E4D-C3D1-4919-9F20-13752FF8B748}" destId="{BF3FB3F7-A3B0-4387-BDCF-EFA3E0A7DB51}" srcOrd="2" destOrd="0" presId="urn:microsoft.com/office/officeart/2005/8/layout/vList3"/>
    <dgm:cxn modelId="{64EF6BB6-6572-4E3D-A760-1B81995DBFCC}" type="presParOf" srcId="{BF3FB3F7-A3B0-4387-BDCF-EFA3E0A7DB51}" destId="{BD3CA572-44D2-4F9E-B34E-7683D87A0AA1}" srcOrd="0" destOrd="0" presId="urn:microsoft.com/office/officeart/2005/8/layout/vList3"/>
    <dgm:cxn modelId="{FB6C0DE8-0788-45A8-BED0-C8FDF29533EA}" type="presParOf" srcId="{BF3FB3F7-A3B0-4387-BDCF-EFA3E0A7DB51}" destId="{49D1FE3B-7CF2-4526-891E-7B42D4E3083C}" srcOrd="1" destOrd="0" presId="urn:microsoft.com/office/officeart/2005/8/layout/vList3"/>
    <dgm:cxn modelId="{EB3CE50E-CC0F-4E85-8773-319C3C513BC8}" type="presParOf" srcId="{8D385E4D-C3D1-4919-9F20-13752FF8B748}" destId="{E6BABD84-54E9-4E1C-9768-0F97A1188113}" srcOrd="3" destOrd="0" presId="urn:microsoft.com/office/officeart/2005/8/layout/vList3"/>
    <dgm:cxn modelId="{D559F0BF-4AAB-4B91-AD76-E1FF3C5840AF}" type="presParOf" srcId="{8D385E4D-C3D1-4919-9F20-13752FF8B748}" destId="{81244E3A-71C9-4FAF-AB93-AFCB875D1DC6}" srcOrd="4" destOrd="0" presId="urn:microsoft.com/office/officeart/2005/8/layout/vList3"/>
    <dgm:cxn modelId="{5EDF364D-7BD8-49F5-A7FE-E1824590964F}" type="presParOf" srcId="{81244E3A-71C9-4FAF-AB93-AFCB875D1DC6}" destId="{48FBBDE0-DB8A-4946-BB63-72EB62A3886A}" srcOrd="0" destOrd="0" presId="urn:microsoft.com/office/officeart/2005/8/layout/vList3"/>
    <dgm:cxn modelId="{9668845D-C2F1-48EA-A24A-28AF3C05B89B}" type="presParOf" srcId="{81244E3A-71C9-4FAF-AB93-AFCB875D1DC6}" destId="{F479CAFE-0CC6-4C95-8B4A-9AD2B66A3A5D}" srcOrd="1" destOrd="0" presId="urn:microsoft.com/office/officeart/2005/8/layout/vList3"/>
    <dgm:cxn modelId="{D9A551EE-48E5-4819-AF51-EF7516997C80}" type="presParOf" srcId="{8D385E4D-C3D1-4919-9F20-13752FF8B748}" destId="{EA1E4625-4C01-4A5D-8F8D-E78534DCE285}" srcOrd="5" destOrd="0" presId="urn:microsoft.com/office/officeart/2005/8/layout/vList3"/>
    <dgm:cxn modelId="{66402078-CBDC-4967-AF1F-EE5A78CEED34}" type="presParOf" srcId="{8D385E4D-C3D1-4919-9F20-13752FF8B748}" destId="{AC145039-9531-463B-86AC-F56E5CCBA041}" srcOrd="6" destOrd="0" presId="urn:microsoft.com/office/officeart/2005/8/layout/vList3"/>
    <dgm:cxn modelId="{B1200064-6DAD-4385-8F6B-6F68774E3EBC}" type="presParOf" srcId="{AC145039-9531-463B-86AC-F56E5CCBA041}" destId="{D5794F2F-CB24-4A61-9825-3BFAA8319689}" srcOrd="0" destOrd="0" presId="urn:microsoft.com/office/officeart/2005/8/layout/vList3"/>
    <dgm:cxn modelId="{A5EFB6C0-B5FF-4CE6-8D9B-D13B0B10EFE9}" type="presParOf" srcId="{AC145039-9531-463B-86AC-F56E5CCBA041}" destId="{91CE14BF-EBC0-49CD-975F-1EFBA99D093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0C7DD-72AB-4CF3-83DE-FBB104F2F5CD}">
      <dsp:nvSpPr>
        <dsp:cNvPr id="0" name=""/>
        <dsp:cNvSpPr/>
      </dsp:nvSpPr>
      <dsp:spPr>
        <a:xfrm rot="10800000">
          <a:off x="410420" y="2774"/>
          <a:ext cx="9532827" cy="970560"/>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990"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rgbClr val="FFFFFF"/>
              </a:solidFill>
              <a:latin typeface="Arial"/>
              <a:ea typeface="Arial Unicode MS"/>
              <a:cs typeface="Arial"/>
            </a:rPr>
            <a:t>DCT is not a “big bang” radical change and will not completely alter trial conduct overnight: it rather complements and augments existing processes</a:t>
          </a:r>
        </a:p>
      </dsp:txBody>
      <dsp:txXfrm rot="10800000">
        <a:off x="653060" y="2774"/>
        <a:ext cx="9290187" cy="970560"/>
      </dsp:txXfrm>
    </dsp:sp>
    <dsp:sp modelId="{0D38BB58-BD00-4A89-B68D-8DD01EC77887}">
      <dsp:nvSpPr>
        <dsp:cNvPr id="0" name=""/>
        <dsp:cNvSpPr/>
      </dsp:nvSpPr>
      <dsp:spPr>
        <a:xfrm>
          <a:off x="0" y="2774"/>
          <a:ext cx="970560" cy="97056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D1FE3B-7CF2-4526-891E-7B42D4E3083C}">
      <dsp:nvSpPr>
        <dsp:cNvPr id="0" name=""/>
        <dsp:cNvSpPr/>
      </dsp:nvSpPr>
      <dsp:spPr>
        <a:xfrm rot="10800000">
          <a:off x="410420" y="1263054"/>
          <a:ext cx="9532827" cy="970560"/>
        </a:xfrm>
        <a:prstGeom prst="homePlat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990"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DCT will start as a gradual modernisation of trial conduct to make them more user-centric to improve participation, retention, speed and ultimately bring innovative new treatments to patients faster</a:t>
          </a:r>
        </a:p>
      </dsp:txBody>
      <dsp:txXfrm rot="10800000">
        <a:off x="653060" y="1263054"/>
        <a:ext cx="9290187" cy="970560"/>
      </dsp:txXfrm>
    </dsp:sp>
    <dsp:sp modelId="{BD3CA572-44D2-4F9E-B34E-7683D87A0AA1}">
      <dsp:nvSpPr>
        <dsp:cNvPr id="0" name=""/>
        <dsp:cNvSpPr/>
      </dsp:nvSpPr>
      <dsp:spPr>
        <a:xfrm>
          <a:off x="0" y="1263054"/>
          <a:ext cx="970560" cy="97056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79CAFE-0CC6-4C95-8B4A-9AD2B66A3A5D}">
      <dsp:nvSpPr>
        <dsp:cNvPr id="0" name=""/>
        <dsp:cNvSpPr/>
      </dsp:nvSpPr>
      <dsp:spPr>
        <a:xfrm rot="10800000">
          <a:off x="410420" y="2523334"/>
          <a:ext cx="9532827" cy="970560"/>
        </a:xfrm>
        <a:prstGeom prst="homePlat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990"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Acceptability of DCT approaches is evolving globally and informs our overall strategy – not all aspects or countries are moving at the same speed!</a:t>
          </a:r>
        </a:p>
      </dsp:txBody>
      <dsp:txXfrm rot="10800000">
        <a:off x="653060" y="2523334"/>
        <a:ext cx="9290187" cy="970560"/>
      </dsp:txXfrm>
    </dsp:sp>
    <dsp:sp modelId="{48FBBDE0-DB8A-4946-BB63-72EB62A3886A}">
      <dsp:nvSpPr>
        <dsp:cNvPr id="0" name=""/>
        <dsp:cNvSpPr/>
      </dsp:nvSpPr>
      <dsp:spPr>
        <a:xfrm>
          <a:off x="0" y="2523334"/>
          <a:ext cx="970560" cy="97056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CE14BF-EBC0-49CD-975F-1EFBA99D093D}">
      <dsp:nvSpPr>
        <dsp:cNvPr id="0" name=""/>
        <dsp:cNvSpPr/>
      </dsp:nvSpPr>
      <dsp:spPr>
        <a:xfrm rot="10800000">
          <a:off x="410420" y="3783614"/>
          <a:ext cx="9532827" cy="97056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990" tIns="76200" rIns="14224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DCT components should only be included into study designs where they add value for stakeholders</a:t>
          </a:r>
        </a:p>
      </dsp:txBody>
      <dsp:txXfrm rot="10800000">
        <a:off x="653060" y="3783614"/>
        <a:ext cx="9290187" cy="970560"/>
      </dsp:txXfrm>
    </dsp:sp>
    <dsp:sp modelId="{D5794F2F-CB24-4A61-9825-3BFAA8319689}">
      <dsp:nvSpPr>
        <dsp:cNvPr id="0" name=""/>
        <dsp:cNvSpPr/>
      </dsp:nvSpPr>
      <dsp:spPr>
        <a:xfrm>
          <a:off x="0" y="3783614"/>
          <a:ext cx="970560" cy="97056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3000" r="-7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bwMode="gray">
          <a:xfrm>
            <a:off x="182216" y="176715"/>
            <a:ext cx="5983605" cy="178569"/>
          </a:xfrm>
          <a:prstGeom prst="rect">
            <a:avLst/>
          </a:prstGeom>
        </p:spPr>
        <p:txBody>
          <a:bodyPr vert="horz" lIns="0" tIns="0" rIns="0" bIns="0" rtlCol="0"/>
          <a:lstStyle>
            <a:lvl1pPr algn="l">
              <a:defRPr sz="700"/>
            </a:lvl1pPr>
            <a:lvl2pPr marL="4563" indent="0">
              <a:defRPr sz="700"/>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2" name="Date Placeholder 2"/>
          <p:cNvSpPr>
            <a:spLocks noGrp="1"/>
          </p:cNvSpPr>
          <p:nvPr>
            <p:ph type="dt" sz="quarter" idx="1"/>
          </p:nvPr>
        </p:nvSpPr>
        <p:spPr bwMode="gray">
          <a:xfrm>
            <a:off x="6216864" y="9671310"/>
            <a:ext cx="492259" cy="178569"/>
          </a:xfrm>
          <a:prstGeom prst="rect">
            <a:avLst/>
          </a:prstGeom>
        </p:spPr>
        <p:txBody>
          <a:bodyPr vert="horz" lIns="0" tIns="0" rIns="0" bIns="0" rtlCol="0" anchor="b"/>
          <a:lstStyle>
            <a:lvl1pPr algn="l">
              <a:defRPr sz="700">
                <a:noFill/>
              </a:defRPr>
            </a:lvl1pPr>
            <a:lvl2pPr marL="0" indent="0">
              <a:defRPr sz="700">
                <a:noFill/>
              </a:defRPr>
            </a:lvl2pPr>
            <a:lvl3pPr marL="0" indent="0" algn="l">
              <a:defRPr sz="700">
                <a:noFill/>
              </a:defRPr>
            </a:lvl3pPr>
            <a:lvl4pPr marL="0" indent="0">
              <a:defRPr sz="700">
                <a:noFill/>
              </a:defRPr>
            </a:lvl4pPr>
            <a:lvl5pPr marL="0" indent="0">
              <a:defRPr sz="700">
                <a:noFill/>
              </a:defRPr>
            </a:lvl5pPr>
            <a:lvl6pPr marL="0" indent="0">
              <a:defRPr sz="700">
                <a:noFill/>
              </a:defRPr>
            </a:lvl6pPr>
            <a:lvl7pPr marL="0" indent="0">
              <a:defRPr sz="700">
                <a:noFill/>
              </a:defRPr>
            </a:lvl7pPr>
            <a:lvl8pPr marL="0" indent="0">
              <a:defRPr sz="700">
                <a:noFill/>
              </a:defRPr>
            </a:lvl8pPr>
            <a:lvl9pPr marL="0" indent="0">
              <a:defRPr sz="700">
                <a:noFill/>
              </a:defRPr>
            </a:lvl9pPr>
          </a:lstStyle>
          <a:p>
            <a:fld id="{D4C110CA-FC68-43DA-BD62-0A387A11A067}" type="datetimeFigureOut">
              <a:rPr lang="en-US" smtClean="0"/>
              <a:pPr/>
              <a:t>5/24/2022</a:t>
            </a:fld>
            <a:endParaRPr lang="en-US" dirty="0"/>
          </a:p>
        </p:txBody>
      </p:sp>
      <p:sp>
        <p:nvSpPr>
          <p:cNvPr id="13" name="Footer Placeholder 3"/>
          <p:cNvSpPr>
            <a:spLocks noGrp="1"/>
          </p:cNvSpPr>
          <p:nvPr>
            <p:ph type="ftr" sz="quarter" idx="2"/>
          </p:nvPr>
        </p:nvSpPr>
        <p:spPr bwMode="gray">
          <a:xfrm>
            <a:off x="494926" y="9671310"/>
            <a:ext cx="5567925" cy="178569"/>
          </a:xfrm>
          <a:prstGeom prst="rect">
            <a:avLst/>
          </a:prstGeom>
        </p:spPr>
        <p:txBody>
          <a:bodyPr vert="horz" lIns="0" tIns="0" rIns="0" bIns="0" rtlCol="0" anchor="b"/>
          <a:lstStyle>
            <a:lvl1pPr algn="l">
              <a:defRPr sz="700"/>
            </a:lvl1pPr>
            <a:lvl2pPr marL="4563" indent="0">
              <a:defRPr sz="700">
                <a:solidFill>
                  <a:schemeClr val="tx1"/>
                </a:solidFill>
              </a:defRPr>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4" name="Slide Number Placeholder 4"/>
          <p:cNvSpPr>
            <a:spLocks noGrp="1"/>
          </p:cNvSpPr>
          <p:nvPr>
            <p:ph type="sldNum" sz="quarter" idx="3"/>
          </p:nvPr>
        </p:nvSpPr>
        <p:spPr bwMode="gray">
          <a:xfrm>
            <a:off x="175703" y="9671310"/>
            <a:ext cx="190528" cy="178569"/>
          </a:xfrm>
          <a:prstGeom prst="rect">
            <a:avLst/>
          </a:prstGeom>
        </p:spPr>
        <p:txBody>
          <a:bodyPr vert="horz" lIns="0" tIns="0" rIns="0" bIns="0" rtlCol="0" anchor="b"/>
          <a:lstStyle>
            <a:lvl1pPr algn="r">
              <a:defRPr sz="700"/>
            </a:lvl1pPr>
            <a:lvl2pPr marL="0" indent="0">
              <a:defRPr sz="700"/>
            </a:lvl2pPr>
            <a:lvl3pPr marL="0" indent="0">
              <a:defRPr sz="700"/>
            </a:lvl3pPr>
            <a:lvl4pPr marL="0" indent="0">
              <a:defRPr sz="700"/>
            </a:lvl4pPr>
            <a:lvl5pPr marL="0" indent="0">
              <a:defRPr sz="700"/>
            </a:lvl5pPr>
            <a:lvl6pPr marL="0" indent="0">
              <a:defRPr sz="700"/>
            </a:lvl6pPr>
            <a:lvl7pPr marL="0" indent="0">
              <a:defRPr sz="700"/>
            </a:lvl7pPr>
            <a:lvl8pPr marL="0" indent="0">
              <a:defRPr sz="700"/>
            </a:lvl8pPr>
            <a:lvl9pPr marL="0" indent="0">
              <a:defRPr sz="700"/>
            </a:lvl9pPr>
          </a:lstStyle>
          <a:p>
            <a:fld id="{32F3CE37-8989-471A-BC57-D3CAAD03839D}" type="slidenum">
              <a:rPr lang="en-US" smtClean="0"/>
              <a:pPr/>
              <a:t>‹Nr.›</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gray">
          <a:xfrm>
            <a:off x="6341769" y="192454"/>
            <a:ext cx="364262" cy="36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93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theme" Target="../theme/theme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53988" y="617538"/>
            <a:ext cx="3292475" cy="1852612"/>
          </a:xfrm>
          <a:prstGeom prst="rect">
            <a:avLst/>
          </a:prstGeom>
          <a:noFill/>
          <a:ln w="12700">
            <a:solidFill>
              <a:schemeClr val="bg1">
                <a:lumMod val="75000"/>
              </a:schemeClr>
            </a:solidFill>
          </a:ln>
        </p:spPr>
        <p:txBody>
          <a:bodyPr vert="horz" lIns="87598" tIns="43799" rIns="87598" bIns="43799" rtlCol="0" anchor="ctr"/>
          <a:lstStyle/>
          <a:p>
            <a:endParaRPr lang="en-US"/>
          </a:p>
        </p:txBody>
      </p:sp>
      <p:sp>
        <p:nvSpPr>
          <p:cNvPr id="5" name="Notes Placeholder 4"/>
          <p:cNvSpPr>
            <a:spLocks noGrp="1"/>
          </p:cNvSpPr>
          <p:nvPr>
            <p:ph type="body" sz="quarter" idx="3"/>
          </p:nvPr>
        </p:nvSpPr>
        <p:spPr bwMode="gray">
          <a:xfrm>
            <a:off x="192788" y="2938490"/>
            <a:ext cx="6506513" cy="646503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eader Placeholder 1"/>
          <p:cNvSpPr>
            <a:spLocks noGrp="1"/>
          </p:cNvSpPr>
          <p:nvPr>
            <p:ph type="hdr" sz="quarter"/>
          </p:nvPr>
        </p:nvSpPr>
        <p:spPr bwMode="gray">
          <a:xfrm>
            <a:off x="199933" y="183269"/>
            <a:ext cx="5900408" cy="185193"/>
          </a:xfrm>
          <a:prstGeom prst="rect">
            <a:avLst/>
          </a:prstGeom>
        </p:spPr>
        <p:txBody>
          <a:bodyPr vert="horz" lIns="0" tIns="0" rIns="0" bIns="0" rtlCol="0"/>
          <a:lstStyle>
            <a:lvl1pPr algn="l">
              <a:defRPr sz="700"/>
            </a:lvl1pPr>
            <a:lvl2pPr marL="4563" indent="0">
              <a:defRPr sz="700"/>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4" name="Date Placeholder 2"/>
          <p:cNvSpPr>
            <a:spLocks noGrp="1"/>
          </p:cNvSpPr>
          <p:nvPr>
            <p:ph type="dt" sz="quarter" idx="1"/>
          </p:nvPr>
        </p:nvSpPr>
        <p:spPr bwMode="gray">
          <a:xfrm>
            <a:off x="6157508" y="9658526"/>
            <a:ext cx="540250" cy="185193"/>
          </a:xfrm>
          <a:prstGeom prst="rect">
            <a:avLst/>
          </a:prstGeom>
        </p:spPr>
        <p:txBody>
          <a:bodyPr vert="horz" lIns="0" tIns="0" rIns="0" bIns="0" rtlCol="0" anchor="b"/>
          <a:lstStyle>
            <a:lvl1pPr algn="l">
              <a:defRPr sz="700">
                <a:noFill/>
              </a:defRPr>
            </a:lvl1pPr>
            <a:lvl2pPr marL="0" indent="0">
              <a:defRPr sz="700">
                <a:noFill/>
              </a:defRPr>
            </a:lvl2pPr>
            <a:lvl3pPr marL="0" indent="0" algn="l">
              <a:defRPr sz="700">
                <a:noFill/>
              </a:defRPr>
            </a:lvl3pPr>
            <a:lvl4pPr marL="0" indent="0">
              <a:defRPr sz="700">
                <a:noFill/>
              </a:defRPr>
            </a:lvl4pPr>
            <a:lvl5pPr marL="0" indent="0">
              <a:defRPr sz="700">
                <a:noFill/>
              </a:defRPr>
            </a:lvl5pPr>
            <a:lvl6pPr marL="0" indent="0">
              <a:defRPr sz="700">
                <a:noFill/>
              </a:defRPr>
            </a:lvl6pPr>
            <a:lvl7pPr marL="0" indent="0">
              <a:defRPr sz="700">
                <a:noFill/>
              </a:defRPr>
            </a:lvl7pPr>
            <a:lvl8pPr marL="0" indent="0">
              <a:defRPr sz="700">
                <a:noFill/>
              </a:defRPr>
            </a:lvl8pPr>
            <a:lvl9pPr marL="0" indent="0">
              <a:defRPr sz="700">
                <a:noFill/>
              </a:defRPr>
            </a:lvl9pPr>
          </a:lstStyle>
          <a:p>
            <a:fld id="{D4C110CA-FC68-43DA-BD62-0A387A11A067}" type="datetimeFigureOut">
              <a:rPr lang="en-US" smtClean="0"/>
              <a:pPr/>
              <a:t>5/24/2022</a:t>
            </a:fld>
            <a:endParaRPr lang="en-US" dirty="0"/>
          </a:p>
        </p:txBody>
      </p:sp>
      <p:sp>
        <p:nvSpPr>
          <p:cNvPr id="15" name="Footer Placeholder 3"/>
          <p:cNvSpPr>
            <a:spLocks noGrp="1"/>
          </p:cNvSpPr>
          <p:nvPr>
            <p:ph type="ftr" sz="quarter" idx="4"/>
          </p:nvPr>
        </p:nvSpPr>
        <p:spPr bwMode="gray">
          <a:xfrm>
            <a:off x="547782" y="9658526"/>
            <a:ext cx="5465661" cy="185193"/>
          </a:xfrm>
          <a:prstGeom prst="rect">
            <a:avLst/>
          </a:prstGeom>
        </p:spPr>
        <p:txBody>
          <a:bodyPr vert="horz" lIns="0" tIns="0" rIns="0" bIns="0" rtlCol="0" anchor="b"/>
          <a:lstStyle>
            <a:lvl1pPr algn="l">
              <a:defRPr sz="700"/>
            </a:lvl1pPr>
            <a:lvl2pPr marL="4563" indent="0">
              <a:defRPr sz="700">
                <a:solidFill>
                  <a:schemeClr val="tx1"/>
                </a:solidFill>
              </a:defRPr>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6" name="Slide Number Placeholder 4"/>
          <p:cNvSpPr>
            <a:spLocks noGrp="1"/>
          </p:cNvSpPr>
          <p:nvPr>
            <p:ph type="sldNum" sz="quarter" idx="5"/>
          </p:nvPr>
        </p:nvSpPr>
        <p:spPr bwMode="gray">
          <a:xfrm>
            <a:off x="192834" y="9658526"/>
            <a:ext cx="208896" cy="185193"/>
          </a:xfrm>
          <a:prstGeom prst="rect">
            <a:avLst/>
          </a:prstGeom>
        </p:spPr>
        <p:txBody>
          <a:bodyPr vert="horz" lIns="0" tIns="0" rIns="0" bIns="0" rtlCol="0" anchor="b"/>
          <a:lstStyle>
            <a:lvl1pPr algn="r">
              <a:defRPr sz="700"/>
            </a:lvl1pPr>
            <a:lvl2pPr marL="0" indent="0">
              <a:defRPr sz="700"/>
            </a:lvl2pPr>
            <a:lvl3pPr marL="0" indent="0">
              <a:defRPr sz="700"/>
            </a:lvl3pPr>
            <a:lvl4pPr marL="0" indent="0">
              <a:defRPr sz="700"/>
            </a:lvl4pPr>
            <a:lvl5pPr marL="0" indent="0">
              <a:defRPr sz="700"/>
            </a:lvl5pPr>
            <a:lvl6pPr marL="0" indent="0">
              <a:defRPr sz="700"/>
            </a:lvl6pPr>
            <a:lvl7pPr marL="0" indent="0">
              <a:defRPr sz="700"/>
            </a:lvl7pPr>
            <a:lvl8pPr marL="0" indent="0">
              <a:defRPr sz="700"/>
            </a:lvl8pPr>
            <a:lvl9pPr marL="0" indent="0">
              <a:defRPr sz="700"/>
            </a:lvl9pPr>
          </a:lstStyle>
          <a:p>
            <a:fld id="{32F3CE37-8989-471A-BC57-D3CAAD03839D}" type="slidenum">
              <a:rPr lang="en-US" smtClean="0"/>
              <a:pPr/>
              <a:t>‹Nr.›</a:t>
            </a:fld>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gray">
          <a:xfrm>
            <a:off x="6298071" y="205655"/>
            <a:ext cx="399600"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74928"/>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1800"/>
      </a:spcBef>
      <a:defRPr sz="1200" kern="1200">
        <a:solidFill>
          <a:schemeClr val="tx1"/>
        </a:solidFill>
        <a:latin typeface="+mn-lt"/>
        <a:ea typeface="+mn-ea"/>
        <a:cs typeface="+mn-cs"/>
      </a:defRPr>
    </a:lvl1pPr>
    <a:lvl2pPr marL="144000" indent="-144000" algn="l" defTabSz="914400" rtl="0" eaLnBrk="1" latinLnBrk="0" hangingPunct="1">
      <a:spcBef>
        <a:spcPts val="300"/>
      </a:spcBef>
      <a:buFontTx/>
      <a:buBlip>
        <a:blip r:embed="rId3"/>
      </a:buBlip>
      <a:defRPr sz="1200" kern="1200">
        <a:solidFill>
          <a:schemeClr val="tx1"/>
        </a:solidFill>
        <a:latin typeface="+mn-lt"/>
        <a:ea typeface="+mn-ea"/>
        <a:cs typeface="+mn-cs"/>
      </a:defRPr>
    </a:lvl2pPr>
    <a:lvl3pPr marL="288000" indent="-144000" algn="l" defTabSz="914400" rtl="0" eaLnBrk="1" latinLnBrk="0" hangingPunct="1">
      <a:spcBef>
        <a:spcPts val="300"/>
      </a:spcBef>
      <a:buFontTx/>
      <a:buBlip>
        <a:blip r:embed="rId4"/>
      </a:buBlip>
      <a:defRPr sz="1200" kern="1200">
        <a:solidFill>
          <a:schemeClr val="tx1"/>
        </a:solidFill>
        <a:latin typeface="+mn-lt"/>
        <a:ea typeface="+mn-ea"/>
        <a:cs typeface="+mn-cs"/>
      </a:defRPr>
    </a:lvl3pPr>
    <a:lvl4pPr marL="432000" indent="-144000" algn="l" defTabSz="914400" rtl="0" eaLnBrk="1" latinLnBrk="0" hangingPunct="1">
      <a:spcBef>
        <a:spcPts val="300"/>
      </a:spcBef>
      <a:buFontTx/>
      <a:buBlip>
        <a:blip r:embed="rId5"/>
      </a:buBlip>
      <a:defRPr sz="1200" kern="1200">
        <a:solidFill>
          <a:schemeClr val="tx1"/>
        </a:solidFill>
        <a:latin typeface="+mn-lt"/>
        <a:ea typeface="+mn-ea"/>
        <a:cs typeface="+mn-cs"/>
      </a:defRPr>
    </a:lvl4pPr>
    <a:lvl5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5pPr>
    <a:lvl6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6pPr>
    <a:lvl7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7pPr>
    <a:lvl8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8pPr>
    <a:lvl9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BD2C90-BBA0-46EC-8B01-B5FB30F66FDA}" type="slidenum">
              <a:rPr lang="en-US" smtClean="0"/>
              <a:pPr/>
              <a:t>1</a:t>
            </a:fld>
            <a:endParaRPr lang="en-US" dirty="0"/>
          </a:p>
        </p:txBody>
      </p:sp>
      <p:sp>
        <p:nvSpPr>
          <p:cNvPr id="3" name="Folienbildplatzhalter 2"/>
          <p:cNvSpPr>
            <a:spLocks noGrp="1" noRot="1" noChangeAspect="1"/>
          </p:cNvSpPr>
          <p:nvPr>
            <p:ph type="sldImg"/>
          </p:nvPr>
        </p:nvSpPr>
        <p:spPr/>
      </p:sp>
      <p:sp>
        <p:nvSpPr>
          <p:cNvPr id="5" name="Notizenplatzhalt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9462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3CE37-8989-471A-BC57-D3CAAD03839D}" type="slidenum">
              <a:rPr lang="en-US" smtClean="0"/>
              <a:pPr/>
              <a:t>12</a:t>
            </a:fld>
            <a:endParaRPr lang="en-US" dirty="0"/>
          </a:p>
        </p:txBody>
      </p:sp>
    </p:spTree>
    <p:extLst>
      <p:ext uri="{BB962C8B-B14F-4D97-AF65-F5344CB8AC3E}">
        <p14:creationId xmlns:p14="http://schemas.microsoft.com/office/powerpoint/2010/main" val="2156017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32F3CE37-8989-471A-BC57-D3CAAD03839D}" type="slidenum">
              <a:rPr lang="en-US" smtClean="0"/>
              <a:pPr/>
              <a:t>13</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054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32F3CE37-8989-471A-BC57-D3CAAD03839D}" type="slidenum">
              <a:rPr lang="en-US" smtClean="0"/>
              <a:pPr/>
              <a:t>2</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527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788988"/>
            <a:ext cx="7011988" cy="3946525"/>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32F3CE37-8989-471A-BC57-D3CAAD038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5169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lang="en-US" sz="1200">
                <a:solidFill>
                  <a:schemeClr val="lt1"/>
                </a:solidFill>
              </a:rPr>
              <a:t>DCT opens up possibilities for </a:t>
            </a:r>
            <a:r>
              <a:rPr lang="en-US" sz="1200">
                <a:solidFill>
                  <a:srgbClr val="FFFFFF"/>
                </a:solidFill>
              </a:rPr>
              <a:t>improved trial designs, including data collection at optimal time points vs. bundling of procedures at some few on-site visits.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20647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D2C90-BBA0-46EC-8B01-B5FB30F66FDA}"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000000"/>
              </a:solidFill>
              <a:effectLst/>
              <a:uLnTx/>
              <a:uFillTx/>
              <a:latin typeface="Arial"/>
              <a:cs typeface="Arial"/>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fontAlgn="base">
              <a:spcBef>
                <a:spcPct val="0"/>
              </a:spcBef>
              <a:spcAft>
                <a:spcPct val="0"/>
              </a:spcAft>
            </a:pPr>
            <a:endParaRPr lang="en-GB" sz="2500">
              <a:solidFill>
                <a:srgbClr val="10384F"/>
              </a:solidFill>
            </a:endParaRPr>
          </a:p>
        </p:txBody>
      </p:sp>
    </p:spTree>
    <p:extLst>
      <p:ext uri="{BB962C8B-B14F-4D97-AF65-F5344CB8AC3E}">
        <p14:creationId xmlns:p14="http://schemas.microsoft.com/office/powerpoint/2010/main" val="99393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de-DE"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23191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BD2C90-BBA0-46EC-8B01-B5FB30F66FDA}" type="slidenum">
              <a:rPr lang="en-US" smtClean="0"/>
              <a:pPr/>
              <a:t>9</a:t>
            </a:fld>
            <a:endParaRPr lang="en-US"/>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pPr marL="144000" lvl="1" indent="-144000">
              <a:spcBef>
                <a:spcPts val="308"/>
              </a:spcBef>
              <a:spcAft>
                <a:spcPts val="308"/>
              </a:spcAft>
              <a:buClr>
                <a:schemeClr val="accent4"/>
              </a:buClr>
              <a:buSzPct val="110000"/>
              <a:buFontTx/>
              <a:buChar char="-"/>
            </a:pPr>
            <a:endParaRPr lang="en-US"/>
          </a:p>
        </p:txBody>
      </p:sp>
    </p:spTree>
    <p:extLst>
      <p:ext uri="{BB962C8B-B14F-4D97-AF65-F5344CB8AC3E}">
        <p14:creationId xmlns:p14="http://schemas.microsoft.com/office/powerpoint/2010/main" val="914979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0" y="798513"/>
            <a:ext cx="7102475" cy="3995737"/>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a:ln>
                  <a:noFill/>
                </a:ln>
                <a:solidFill>
                  <a:prstClr val="black"/>
                </a:solidFill>
                <a:effectLst/>
                <a:uLnTx/>
                <a:uFillTx/>
                <a:latin typeface="Arial"/>
                <a:cs typeface="Arial"/>
              </a:rPr>
              <a:pPr marL="0" marR="0" lvl="0" indent="0" algn="r" defTabSz="924916"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59162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84972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userDrawn="1"/>
        </p:nvSpPr>
        <p:spPr bwMode="gray">
          <a:xfrm>
            <a:off x="4075459" y="0"/>
            <a:ext cx="8114954"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5A6108F8-1855-46FB-B7FB-8DC5357820EB}"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2872" y="0"/>
            <a:ext cx="8079923"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2336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10798461"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D07B49E8-9CF1-4BFB-B912-35EA7209BEC5}" type="datetime1">
              <a:rPr lang="en-US" smtClean="0"/>
              <a:t>5/24/2022</a:t>
            </a:fld>
            <a:endParaRPr lang="en-US" dirty="0"/>
          </a:p>
        </p:txBody>
      </p:sp>
      <p:sp>
        <p:nvSpPr>
          <p:cNvPr id="5" name="Footer Placeholder 4"/>
          <p:cNvSpPr>
            <a:spLocks noGrp="1"/>
          </p:cNvSpPr>
          <p:nvPr>
            <p:ph type="ftr" sz="quarter" idx="11"/>
          </p:nvPr>
        </p:nvSpPr>
        <p:spPr bwMode="gray"/>
        <p:txBody>
          <a:body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dirty="0"/>
          </a:p>
        </p:txBody>
      </p:sp>
      <p:sp>
        <p:nvSpPr>
          <p:cNvPr id="11" name="Text Placeholder 10 (left)"/>
          <p:cNvSpPr>
            <a:spLocks noGrp="1"/>
          </p:cNvSpPr>
          <p:nvPr>
            <p:ph type="body" sz="quarter" idx="14"/>
          </p:nvPr>
        </p:nvSpPr>
        <p:spPr bwMode="gray">
          <a:xfrm>
            <a:off x="981820" y="3892749"/>
            <a:ext cx="522000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59719" y="3892749"/>
            <a:ext cx="522000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1820" y="1732750"/>
            <a:ext cx="5220000" cy="1800000"/>
          </a:xfrm>
        </p:spPr>
        <p:txBody>
          <a:bodyPr tIns="540000" anchor="ctr"/>
          <a:lstStyle>
            <a:lvl1pPr algn="ctr">
              <a:defRPr/>
            </a:lvl1pPr>
          </a:lstStyle>
          <a:p>
            <a:r>
              <a:rPr lang="en-US"/>
              <a:t>Click icon to add picture</a:t>
            </a:r>
            <a:endParaRPr lang="en-US" dirty="0"/>
          </a:p>
        </p:txBody>
      </p:sp>
      <p:sp>
        <p:nvSpPr>
          <p:cNvPr id="16" name="Picture Placeholder 14 (right)"/>
          <p:cNvSpPr>
            <a:spLocks noGrp="1"/>
          </p:cNvSpPr>
          <p:nvPr>
            <p:ph type="pic" sz="quarter" idx="17"/>
          </p:nvPr>
        </p:nvSpPr>
        <p:spPr bwMode="gray">
          <a:xfrm>
            <a:off x="6559719" y="1732750"/>
            <a:ext cx="5220000" cy="1800000"/>
          </a:xfrm>
        </p:spPr>
        <p:txBody>
          <a:bodyPr tIns="540000" anchor="ctr"/>
          <a:lstStyle>
            <a:lvl1pPr algn="ctr">
              <a:defRPr/>
            </a:lvl1pPr>
          </a:lstStyle>
          <a:p>
            <a:r>
              <a:rPr lang="en-US"/>
              <a:t>Click icon to add picture</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14"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83990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2228">
          <p15:clr>
            <a:srgbClr val="FBAE40"/>
          </p15:clr>
        </p15:guide>
        <p15:guide id="4" orient="horz" pos="2455">
          <p15:clr>
            <a:srgbClr val="FBAE40"/>
          </p15:clr>
        </p15:guide>
        <p15:guide id="5" pos="619">
          <p15:clr>
            <a:srgbClr val="FBAE40"/>
          </p15:clr>
        </p15:guide>
        <p15:guide id="6" pos="7423">
          <p15:clr>
            <a:srgbClr val="FBAE40"/>
          </p15:clr>
        </p15:guide>
        <p15:guide id="7" orient="horz" pos="1094">
          <p15:clr>
            <a:srgbClr val="FBAE40"/>
          </p15:clr>
        </p15:guide>
        <p15:guide id="8" orient="horz" pos="408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10798461"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821" y="181938"/>
            <a:ext cx="10798460"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57DE4749-EC59-42A0-996F-9457C8A90D68}" type="datetime1">
              <a:rPr lang="en-US" smtClean="0"/>
              <a:t>5/24/2022</a:t>
            </a:fld>
            <a:endParaRPr lang="en-US" dirty="0"/>
          </a:p>
        </p:txBody>
      </p:sp>
      <p:sp>
        <p:nvSpPr>
          <p:cNvPr id="5" name="Footer Placeholder 4"/>
          <p:cNvSpPr>
            <a:spLocks noGrp="1"/>
          </p:cNvSpPr>
          <p:nvPr>
            <p:ph type="ftr" sz="quarter" idx="11"/>
          </p:nvPr>
        </p:nvSpPr>
        <p:spPr bwMode="gray"/>
        <p:txBody>
          <a:body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9"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28923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4086">
          <p15:clr>
            <a:srgbClr val="FBAE40"/>
          </p15:clr>
        </p15:guide>
        <p15:guide id="4" orient="horz" pos="1094">
          <p15:clr>
            <a:srgbClr val="FBAE40"/>
          </p15:clr>
        </p15:guide>
        <p15:guide id="5" pos="2150">
          <p15:clr>
            <a:srgbClr val="FBAE40"/>
          </p15:clr>
        </p15:guide>
        <p15:guide id="6" pos="2376">
          <p15:clr>
            <a:srgbClr val="FBAE40"/>
          </p15:clr>
        </p15:guide>
        <p15:guide id="7" pos="3908">
          <p15:clr>
            <a:srgbClr val="FBAE40"/>
          </p15:clr>
        </p15:guide>
        <p15:guide id="8" pos="4021">
          <p15:clr>
            <a:srgbClr val="FBAE40"/>
          </p15:clr>
        </p15:guide>
        <p15:guide id="9" pos="4134">
          <p15:clr>
            <a:srgbClr val="FBAE40"/>
          </p15:clr>
        </p15:guide>
        <p15:guide id="10" pos="5667">
          <p15:clr>
            <a:srgbClr val="FBAE40"/>
          </p15:clr>
        </p15:guide>
        <p15:guide id="11" pos="5894">
          <p15:clr>
            <a:srgbClr val="FBAE40"/>
          </p15:clr>
        </p15:guide>
        <p15:guide id="12" orient="horz" pos="2478">
          <p15:clr>
            <a:srgbClr val="FBAE40"/>
          </p15:clr>
        </p15:guide>
        <p15:guide id="13" orient="horz" pos="2704">
          <p15:clr>
            <a:srgbClr val="FBAE40"/>
          </p15:clr>
        </p15:guide>
        <p15:guide id="14" orient="horz" pos="259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282" y="1052513"/>
            <a:ext cx="10800000" cy="5432237"/>
          </a:xfrm>
        </p:spPr>
        <p:txBody>
          <a:bodyPr bIns="0"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bwMode="gray"/>
        <p:txBody>
          <a:bodyPr/>
          <a:lstStyle/>
          <a:p>
            <a:fld id="{77E53117-6C38-43B5-BAF7-43E09039586D}" type="datetime1">
              <a:rPr lang="en-US" smtClean="0"/>
              <a:t>5/24/2022</a:t>
            </a:fld>
            <a:endParaRPr lang="en-US" dirty="0"/>
          </a:p>
        </p:txBody>
      </p:sp>
      <p:sp>
        <p:nvSpPr>
          <p:cNvPr id="4" name="Footer Placeholder 3"/>
          <p:cNvSpPr>
            <a:spLocks noGrp="1"/>
          </p:cNvSpPr>
          <p:nvPr>
            <p:ph type="ftr" sz="quarter" idx="11"/>
          </p:nvPr>
        </p:nvSpPr>
        <p:spPr bwMode="gray"/>
        <p:txBody>
          <a:bodyPr/>
          <a:lstStyle/>
          <a:p>
            <a:r>
              <a:rPr lang="en-US"/>
              <a:t>/// Intro to DCT DACH Symposium /// May 2022 </a:t>
            </a:r>
            <a:endParaRPr lang="en-US" dirty="0"/>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‹Nr.›</a:t>
            </a:fld>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8"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1970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663">
          <p15:clr>
            <a:srgbClr val="FBAE40"/>
          </p15:clr>
        </p15:guide>
        <p15:guide id="4" orient="horz" pos="408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E4AE585D-E489-41F9-A864-F5DBEFF2800D}" type="datetime1">
              <a:rPr lang="en-US" smtClean="0"/>
              <a:t>5/24/2022</a:t>
            </a:fld>
            <a:endParaRPr lang="en-US" dirty="0"/>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6" name="Picture Placeholder 14"/>
          <p:cNvSpPr>
            <a:spLocks noGrp="1"/>
          </p:cNvSpPr>
          <p:nvPr>
            <p:ph type="pic" sz="quarter" idx="16"/>
          </p:nvPr>
        </p:nvSpPr>
        <p:spPr bwMode="gray">
          <a:xfrm>
            <a:off x="0" y="0"/>
            <a:ext cx="12190413" cy="6858000"/>
          </a:xfrm>
        </p:spPr>
        <p:txBody>
          <a:bodyPr tIns="540000" anchor="ctr"/>
          <a:lstStyle>
            <a:lvl1pPr algn="ctr">
              <a:defRPr/>
            </a:lvl1pPr>
          </a:lstStyle>
          <a:p>
            <a:r>
              <a:rPr lang="en-US"/>
              <a:t>Click icon to add picture</a:t>
            </a:r>
          </a:p>
        </p:txBody>
      </p:sp>
    </p:spTree>
    <p:extLst>
      <p:ext uri="{BB962C8B-B14F-4D97-AF65-F5344CB8AC3E}">
        <p14:creationId xmlns:p14="http://schemas.microsoft.com/office/powerpoint/2010/main" val="5593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bwMode="gray">
          <a:xfrm flipV="1">
            <a:off x="0" y="0"/>
            <a:ext cx="8198127"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white">
          <a:xfrm>
            <a:off x="708819" y="1732422"/>
            <a:ext cx="5381498"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F82AD1C-A2B8-487D-B5C5-C56EBEA85705}"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white">
          <a:xfrm>
            <a:off x="708819" y="2424948"/>
            <a:ext cx="5381498"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white">
          <a:xfrm>
            <a:off x="1414398" y="4262151"/>
            <a:ext cx="3600000"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5922" y="0"/>
            <a:ext cx="6094492"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334" y="0"/>
            <a:ext cx="2938864"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104311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bwMode="gray">
          <a:xfrm flipV="1">
            <a:off x="0" y="0"/>
            <a:ext cx="8198127"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white">
          <a:xfrm>
            <a:off x="708821" y="1732757"/>
            <a:ext cx="5381496"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6D6BEE65-4549-41D4-8BDA-3C9D6BDF2BDF}"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white">
          <a:xfrm>
            <a:off x="708820" y="2424948"/>
            <a:ext cx="5381498"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white">
          <a:xfrm>
            <a:off x="1414398" y="4262151"/>
            <a:ext cx="3600000"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5922" y="0"/>
            <a:ext cx="6094492"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334" y="0"/>
            <a:ext cx="2938864"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256277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bwMode="gray">
          <a:xfrm flipV="1">
            <a:off x="0" y="0"/>
            <a:ext cx="8198127"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white">
          <a:xfrm>
            <a:off x="708820" y="1732757"/>
            <a:ext cx="5381496"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B7C3435-E693-4284-BB32-550C0DEA7648}"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white">
          <a:xfrm>
            <a:off x="708820" y="2424948"/>
            <a:ext cx="5381498"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white">
          <a:xfrm>
            <a:off x="1414398" y="4262151"/>
            <a:ext cx="3600000"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5922" y="0"/>
            <a:ext cx="6094492"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334" y="0"/>
            <a:ext cx="2938864"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187105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elfoli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1F5D928-2891-4A9F-9F04-608D04CA8A83}"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7841" y="0"/>
            <a:ext cx="8114953"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black">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userDrawn="1"/>
        </p:nvSpPr>
        <p:spPr bwMode="gray">
          <a:xfrm>
            <a:off x="4075459" y="0"/>
            <a:ext cx="8114954"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p>
        </p:txBody>
      </p:sp>
      <p:sp>
        <p:nvSpPr>
          <p:cNvPr id="4" name="Date Placeholder 3"/>
          <p:cNvSpPr>
            <a:spLocks noGrp="1"/>
          </p:cNvSpPr>
          <p:nvPr>
            <p:ph type="dt" sz="half" idx="10"/>
          </p:nvPr>
        </p:nvSpPr>
        <p:spPr bwMode="gray"/>
        <p:txBody>
          <a:bodyPr/>
          <a:lstStyle/>
          <a:p>
            <a:fld id="{B4CCAE96-8DAE-44B5-9C01-19145A93DD14}" type="datetime1">
              <a:rPr lang="en-US" smtClean="0"/>
              <a:t>5/24/2022</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4"/>
                </a:solidFill>
              </a:defRPr>
            </a:lvl1pPr>
          </a:lstStyle>
          <a:p>
            <a:r>
              <a:rPr lang="en-US"/>
              <a:t>Click to edit Master title style</a:t>
            </a:r>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2872" y="0"/>
            <a:ext cx="8079923"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Logo</a:t>
            </a:r>
          </a:p>
          <a:p>
            <a:pPr algn="ctr"/>
            <a:r>
              <a:rPr lang="de-DE">
                <a:solidFill>
                  <a:schemeClr val="tx1"/>
                </a:solidFill>
              </a:rPr>
              <a:t>Schutz</a:t>
            </a:r>
          </a:p>
        </p:txBody>
      </p:sp>
      <p:pic>
        <p:nvPicPr>
          <p:cNvPr id="13" name="Picture 2">
            <a:extLst>
              <a:ext uri="{FF2B5EF4-FFF2-40B4-BE49-F238E27FC236}">
                <a16:creationId xmlns:a16="http://schemas.microsoft.com/office/drawing/2014/main" id="{8CC5DCEC-698C-4CB1-8B1C-237EB267736F}"/>
              </a:ext>
            </a:extLst>
          </p:cNvPr>
          <p:cNvPicPr>
            <a:picLocks noChangeAspect="1" noChangeArrowheads="1"/>
          </p:cNvPicPr>
          <p:nvPr userDrawn="1"/>
        </p:nvPicPr>
        <p:blipFill>
          <a:blip r:embed="rId3" cstate="hqprint">
            <a:extLst>
              <a:ext uri="{28A0092B-C50C-407E-A947-70E740481C1C}">
                <a14:useLocalDpi xmlns:a14="http://schemas.microsoft.com/office/drawing/2010/main"/>
              </a:ext>
            </a:extLst>
          </a:blip>
          <a:stretch>
            <a:fillRect/>
          </a:stretch>
        </p:blipFill>
        <p:spPr bwMode="black">
          <a:xfrm>
            <a:off x="3623977" y="78524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F8F4857-E69C-45E0-9772-B8BB63E35B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5604" y="589563"/>
            <a:ext cx="2938724" cy="11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438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5"/>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58331062-53AF-412B-A235-6DCBA819F08B}"/>
              </a:ext>
            </a:extLst>
          </p:cNvPr>
          <p:cNvSpPr/>
          <p:nvPr userDrawn="1"/>
        </p:nvSpPr>
        <p:spPr bwMode="gray">
          <a:xfrm>
            <a:off x="4075459" y="0"/>
            <a:ext cx="8114954"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p>
        </p:txBody>
      </p:sp>
      <p:sp>
        <p:nvSpPr>
          <p:cNvPr id="4" name="Date Placeholder 3"/>
          <p:cNvSpPr>
            <a:spLocks noGrp="1"/>
          </p:cNvSpPr>
          <p:nvPr>
            <p:ph type="dt" sz="half" idx="10"/>
          </p:nvPr>
        </p:nvSpPr>
        <p:spPr bwMode="gray"/>
        <p:txBody>
          <a:bodyPr/>
          <a:lstStyle/>
          <a:p>
            <a:fld id="{50CC3C38-0874-417D-9993-55C68A808617}" type="datetime1">
              <a:rPr lang="en-US" smtClean="0"/>
              <a:t>5/24/2022</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2"/>
                </a:solidFill>
              </a:defRPr>
            </a:lvl1pPr>
          </a:lstStyle>
          <a:p>
            <a:r>
              <a:rPr lang="en-US"/>
              <a:t>Click to edit Master title style</a:t>
            </a:r>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black">
          <a:xfrm>
            <a:off x="3623977" y="785247"/>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4F895202-4A4D-43A2-B3BF-4253EA64031B}"/>
              </a:ext>
            </a:extLst>
          </p:cNvPr>
          <p:cNvSpPr>
            <a:spLocks noGrp="1"/>
          </p:cNvSpPr>
          <p:nvPr>
            <p:ph type="pic" sz="quarter" idx="14"/>
          </p:nvPr>
        </p:nvSpPr>
        <p:spPr bwMode="gray">
          <a:xfrm>
            <a:off x="4112872" y="0"/>
            <a:ext cx="8079923"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a:p>
        </p:txBody>
      </p:sp>
      <p:sp>
        <p:nvSpPr>
          <p:cNvPr id="13" name="Logoschutz" hidden="1">
            <a:extLst>
              <a:ext uri="{FF2B5EF4-FFF2-40B4-BE49-F238E27FC236}">
                <a16:creationId xmlns:a16="http://schemas.microsoft.com/office/drawing/2014/main" id="{82EE1829-716E-40CB-A4A0-CAB36B358641}"/>
              </a:ext>
            </a:extLst>
          </p:cNvPr>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Logo</a:t>
            </a:r>
          </a:p>
          <a:p>
            <a:pPr algn="ctr"/>
            <a:r>
              <a:rPr lang="de-DE">
                <a:solidFill>
                  <a:schemeClr val="tx1"/>
                </a:solidFill>
              </a:rPr>
              <a:t>Schutz</a:t>
            </a:r>
          </a:p>
        </p:txBody>
      </p:sp>
      <p:pic>
        <p:nvPicPr>
          <p:cNvPr id="14" name="Picture 2">
            <a:extLst>
              <a:ext uri="{FF2B5EF4-FFF2-40B4-BE49-F238E27FC236}">
                <a16:creationId xmlns:a16="http://schemas.microsoft.com/office/drawing/2014/main" id="{F971C9A2-FE8E-449F-933D-E5CBA8A4C1A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5604" y="589563"/>
            <a:ext cx="2938724" cy="11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823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B802FC1-FC15-4E47-BE4B-6CAE46B26C5D}"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8C0614FA-2289-4D50-861D-D1CE2042502D}"/>
              </a:ext>
            </a:extLst>
          </p:cNvPr>
          <p:cNvSpPr/>
          <p:nvPr userDrawn="1"/>
        </p:nvSpPr>
        <p:spPr bwMode="gray">
          <a:xfrm>
            <a:off x="4075459" y="0"/>
            <a:ext cx="8114954"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2CD53346-3B88-4ECD-BC3C-B158CECCD4F5}"/>
              </a:ext>
            </a:extLst>
          </p:cNvPr>
          <p:cNvSpPr>
            <a:spLocks noGrp="1"/>
          </p:cNvSpPr>
          <p:nvPr>
            <p:ph type="pic" sz="quarter" idx="14"/>
          </p:nvPr>
        </p:nvSpPr>
        <p:spPr bwMode="gray">
          <a:xfrm>
            <a:off x="4112872" y="0"/>
            <a:ext cx="8079923"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2FE56050-78D4-446C-87C6-B9C42DDC4070}"/>
              </a:ext>
            </a:extLst>
          </p:cNvPr>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231036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1976766" y="408443"/>
            <a:ext cx="7026558" cy="864000"/>
          </a:xfrm>
        </p:spPr>
        <p:txBody>
          <a:bodyPr/>
          <a:lstStyle>
            <a:lvl1pPr>
              <a:defRPr/>
            </a:lvl1pPr>
          </a:lstStyle>
          <a:p>
            <a:r>
              <a:rPr lang="en-US"/>
              <a:t>Click to edit Master title style</a:t>
            </a:r>
          </a:p>
        </p:txBody>
      </p:sp>
      <p:sp>
        <p:nvSpPr>
          <p:cNvPr id="55" name="Text Placeholder 54"/>
          <p:cNvSpPr>
            <a:spLocks noGrp="1"/>
          </p:cNvSpPr>
          <p:nvPr>
            <p:ph type="body" sz="quarter" idx="13"/>
          </p:nvPr>
        </p:nvSpPr>
        <p:spPr bwMode="gray">
          <a:xfrm>
            <a:off x="2005337" y="1843721"/>
            <a:ext cx="4680000" cy="4641030"/>
          </a:xfrm>
        </p:spPr>
        <p:txBody>
          <a:bodyPr/>
          <a:lstStyle>
            <a:lvl1pPr marL="270000" indent="-270000">
              <a:spcBef>
                <a:spcPts val="1800"/>
              </a:spcBef>
              <a:spcAft>
                <a:spcPts val="0"/>
              </a:spcAft>
              <a:buFontTx/>
              <a:buBlip>
                <a:blip r:embed="rId3"/>
              </a:buBlip>
              <a:defRPr sz="2000"/>
            </a:lvl1pPr>
            <a:lvl2pPr marL="540000" indent="-270000">
              <a:spcBef>
                <a:spcPts val="600"/>
              </a:spcBef>
              <a:spcAft>
                <a:spcPts val="0"/>
              </a:spcAft>
              <a:buFontTx/>
              <a:buBlip>
                <a:blip r:embed="rId4"/>
              </a:buBlip>
              <a:defRPr sz="2000"/>
            </a:lvl2pPr>
            <a:lvl3pPr marL="810000" indent="-270000">
              <a:spcBef>
                <a:spcPts val="600"/>
              </a:spcBef>
              <a:spcAft>
                <a:spcPts val="0"/>
              </a:spcAft>
              <a:buFontTx/>
              <a:buBlip>
                <a:blip r:embed="rId5"/>
              </a:buBlip>
              <a:defRPr sz="2000"/>
            </a:lvl3pPr>
            <a:lvl4pPr marL="1080000" indent="-270000">
              <a:spcBef>
                <a:spcPts val="600"/>
              </a:spcBef>
              <a:spcAft>
                <a:spcPts val="0"/>
              </a:spcAft>
              <a:buFontTx/>
              <a:buBlip>
                <a:blip r:embed="rId6"/>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Date Placeholder 2"/>
          <p:cNvSpPr>
            <a:spLocks noGrp="1"/>
          </p:cNvSpPr>
          <p:nvPr>
            <p:ph type="dt" sz="half" idx="10"/>
          </p:nvPr>
        </p:nvSpPr>
        <p:spPr bwMode="gray"/>
        <p:txBody>
          <a:bodyPr/>
          <a:lstStyle/>
          <a:p>
            <a:fld id="{E8FF3047-383B-4A5B-BFE5-4E9D7C4813AF}" type="datetime1">
              <a:rPr lang="en-US" smtClean="0"/>
              <a:t>5/24/2022</a:t>
            </a:fld>
            <a:endParaRPr lang="en-US"/>
          </a:p>
        </p:txBody>
      </p:sp>
      <p:sp>
        <p:nvSpPr>
          <p:cNvPr id="4" name="Footer Placeholder 3"/>
          <p:cNvSpPr>
            <a:spLocks noGrp="1"/>
          </p:cNvSpPr>
          <p:nvPr>
            <p:ph type="ftr" sz="quarter" idx="11"/>
          </p:nvPr>
        </p:nvSpPr>
        <p:spPr bwMode="gray">
          <a:xfrm>
            <a:off x="974672" y="6617933"/>
            <a:ext cx="5710665" cy="108000"/>
          </a:xfrm>
        </p:spPr>
        <p:txBody>
          <a:bodyPr/>
          <a:lstStyle/>
          <a:p>
            <a:r>
              <a:rPr lang="en-US"/>
              <a:t>/// Intro to DCT DACH Symposium /// May 2022 </a:t>
            </a:r>
          </a:p>
        </p:txBody>
      </p:sp>
      <p:sp>
        <p:nvSpPr>
          <p:cNvPr id="5" name="Slide Number Placeholder 4"/>
          <p:cNvSpPr>
            <a:spLocks noGrp="1"/>
          </p:cNvSpPr>
          <p:nvPr>
            <p:ph type="sldNum" sz="quarter" idx="12"/>
          </p:nvPr>
        </p:nvSpPr>
        <p:spPr bwMode="gray">
          <a:xfrm>
            <a:off x="195843" y="6617933"/>
            <a:ext cx="392326" cy="108000"/>
          </a:xfrm>
        </p:spPr>
        <p:txBody>
          <a:bodyPr/>
          <a:lstStyle/>
          <a:p>
            <a:fld id="{EEAD9179-7A6B-4268-BEB2-F3B8EB06115B}" type="slidenum">
              <a:rPr lang="en-US" smtClean="0"/>
              <a:pPr/>
              <a:t>‹Nr.›</a:t>
            </a:fld>
            <a:endParaRPr lang="en-US"/>
          </a:p>
        </p:txBody>
      </p:sp>
      <p:pic>
        <p:nvPicPr>
          <p:cNvPr id="9" name="Picture 2"/>
          <p:cNvPicPr>
            <a:picLocks noChangeAspect="1" noChangeArrowheads="1"/>
          </p:cNvPicPr>
          <p:nvPr/>
        </p:nvPicPr>
        <p:blipFill>
          <a:blip r:embed="rId7" cstate="hqprint">
            <a:extLst>
              <a:ext uri="{28A0092B-C50C-407E-A947-70E740481C1C}">
                <a14:useLocalDpi xmlns:a14="http://schemas.microsoft.com/office/drawing/2010/main"/>
              </a:ext>
            </a:extLst>
          </a:blip>
          <a:stretch>
            <a:fillRect/>
          </a:stretch>
        </p:blipFill>
        <p:spPr bwMode="gray">
          <a:xfrm>
            <a:off x="701832" y="552443"/>
            <a:ext cx="72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bwMode="black">
          <a:xfrm>
            <a:off x="7071840" y="0"/>
            <a:ext cx="5118573" cy="6858000"/>
            <a:chOff x="7071840" y="0"/>
            <a:chExt cx="5118573" cy="6858000"/>
          </a:xfrm>
        </p:grpSpPr>
        <p:sp>
          <p:nvSpPr>
            <p:cNvPr id="19" name="Freeform 6"/>
            <p:cNvSpPr>
              <a:spLocks/>
            </p:cNvSpPr>
            <p:nvPr userDrawn="1"/>
          </p:nvSpPr>
          <p:spPr bwMode="black">
            <a:xfrm>
              <a:off x="7071840" y="0"/>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6"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Logo</a:t>
            </a:r>
          </a:p>
          <a:p>
            <a:pPr algn="ctr"/>
            <a:r>
              <a:rPr lang="de-DE">
                <a:solidFill>
                  <a:schemeClr val="tx1"/>
                </a:solidFill>
              </a:rPr>
              <a:t>Schutz</a:t>
            </a:r>
          </a:p>
        </p:txBody>
      </p:sp>
      <p:pic>
        <p:nvPicPr>
          <p:cNvPr id="12" name="Picture 2">
            <a:extLst>
              <a:ext uri="{FF2B5EF4-FFF2-40B4-BE49-F238E27FC236}">
                <a16:creationId xmlns:a16="http://schemas.microsoft.com/office/drawing/2014/main" id="{8EAB2FA6-8A8A-4CF0-97F8-6C051BD9435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28886" y="434797"/>
            <a:ext cx="1964992" cy="788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5437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1254">
          <p15:clr>
            <a:srgbClr val="FBAE40"/>
          </p15:clr>
        </p15:guide>
        <p15:guide id="2" orient="horz" pos="4086">
          <p15:clr>
            <a:srgbClr val="FBAE40"/>
          </p15:clr>
        </p15:guide>
        <p15:guide id="3" orient="horz" pos="1162">
          <p15:clr>
            <a:srgbClr val="FBAE40"/>
          </p15:clr>
        </p15:guide>
        <p15:guide id="4" pos="421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575"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err="1"/>
          </a:p>
        </p:txBody>
      </p:sp>
      <p:sp>
        <p:nvSpPr>
          <p:cNvPr id="3" name="Date Placeholder 2"/>
          <p:cNvSpPr>
            <a:spLocks noGrp="1"/>
          </p:cNvSpPr>
          <p:nvPr>
            <p:ph type="dt" sz="half" idx="10"/>
          </p:nvPr>
        </p:nvSpPr>
        <p:spPr bwMode="gray"/>
        <p:txBody>
          <a:bodyPr/>
          <a:lstStyle/>
          <a:p>
            <a:fld id="{20AF8FA6-91E7-4844-BE73-64E16D2E47E6}" type="datetime1">
              <a:rPr lang="en-US" smtClean="0"/>
              <a:t>5/24/2022</a:t>
            </a:fld>
            <a:endParaRPr lang="en-US"/>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a:p>
        </p:txBody>
      </p:sp>
      <p:sp>
        <p:nvSpPr>
          <p:cNvPr id="26" name="Subtitle 2"/>
          <p:cNvSpPr>
            <a:spLocks noGrp="1"/>
          </p:cNvSpPr>
          <p:nvPr>
            <p:ph type="subTitle" idx="1"/>
          </p:nvPr>
        </p:nvSpPr>
        <p:spPr bwMode="black">
          <a:xfrm>
            <a:off x="6846097" y="3064854"/>
            <a:ext cx="4500000"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black">
          <a:xfrm>
            <a:off x="1809949" y="1473902"/>
            <a:ext cx="4140000" cy="1440753"/>
          </a:xfrm>
        </p:spPr>
        <p:txBody>
          <a:bodyPr anchor="b"/>
          <a:lstStyle>
            <a:lvl1pPr algn="r">
              <a:defRPr sz="4800" i="1">
                <a:solidFill>
                  <a:schemeClr val="bg1"/>
                </a:solidFill>
              </a:defRPr>
            </a:lvl1pPr>
          </a:lstStyle>
          <a:p>
            <a:r>
              <a:rPr lang="de-DE"/>
              <a:t>Titelmasterformat durch Klicken bearbeiten</a:t>
            </a:r>
            <a:endParaRPr lang="en-US"/>
          </a:p>
        </p:txBody>
      </p:sp>
      <p:grpSp>
        <p:nvGrpSpPr>
          <p:cNvPr id="49" name="Group 48"/>
          <p:cNvGrpSpPr/>
          <p:nvPr/>
        </p:nvGrpSpPr>
        <p:grpSpPr bwMode="black">
          <a:xfrm>
            <a:off x="4710111" y="1"/>
            <a:ext cx="2593510"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4"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Tree>
    <p:extLst>
      <p:ext uri="{BB962C8B-B14F-4D97-AF65-F5344CB8AC3E}">
        <p14:creationId xmlns:p14="http://schemas.microsoft.com/office/powerpoint/2010/main" val="25988954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39926" y="0"/>
            <a:ext cx="645048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a:p>
          </p:txBody>
        </p:sp>
      </p:grpSp>
      <p:sp>
        <p:nvSpPr>
          <p:cNvPr id="6" name="Freeform 5"/>
          <p:cNvSpPr/>
          <p:nvPr/>
        </p:nvSpPr>
        <p:spPr bwMode="ltGray">
          <a:xfrm>
            <a:off x="0" y="0"/>
            <a:ext cx="2104575"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err="1"/>
          </a:p>
        </p:txBody>
      </p:sp>
      <p:sp>
        <p:nvSpPr>
          <p:cNvPr id="2" name="Title 1"/>
          <p:cNvSpPr>
            <a:spLocks noGrp="1"/>
          </p:cNvSpPr>
          <p:nvPr>
            <p:ph type="title"/>
          </p:nvPr>
        </p:nvSpPr>
        <p:spPr bwMode="black">
          <a:xfrm>
            <a:off x="6678387" y="2989333"/>
            <a:ext cx="4500000" cy="1440753"/>
          </a:xfrm>
        </p:spPr>
        <p:txBody>
          <a:bodyPr anchor="t"/>
          <a:lstStyle>
            <a:lvl1pPr algn="l">
              <a:defRPr sz="4800" i="1">
                <a:solidFill>
                  <a:schemeClr val="bg1"/>
                </a:solidFill>
              </a:defRPr>
            </a:lvl1pPr>
          </a:lstStyle>
          <a:p>
            <a:r>
              <a:rPr lang="de-DE"/>
              <a:t>Titelmasterformat durch Klicken bearbeiten</a:t>
            </a:r>
            <a:endParaRPr lang="en-US"/>
          </a:p>
        </p:txBody>
      </p:sp>
      <p:sp>
        <p:nvSpPr>
          <p:cNvPr id="3" name="Date Placeholder 2"/>
          <p:cNvSpPr>
            <a:spLocks noGrp="1"/>
          </p:cNvSpPr>
          <p:nvPr>
            <p:ph type="dt" sz="half" idx="10"/>
          </p:nvPr>
        </p:nvSpPr>
        <p:spPr bwMode="gray"/>
        <p:txBody>
          <a:bodyPr/>
          <a:lstStyle/>
          <a:p>
            <a:fld id="{238AD73E-0886-4548-BC79-1D388B7574A0}" type="datetime1">
              <a:rPr lang="en-US" smtClean="0"/>
              <a:t>5/24/2022</a:t>
            </a:fld>
            <a:endParaRPr lang="en-US"/>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a:p>
        </p:txBody>
      </p:sp>
      <p:sp>
        <p:nvSpPr>
          <p:cNvPr id="26" name="Subtitle 2"/>
          <p:cNvSpPr>
            <a:spLocks noGrp="1"/>
          </p:cNvSpPr>
          <p:nvPr>
            <p:ph type="subTitle" idx="1"/>
          </p:nvPr>
        </p:nvSpPr>
        <p:spPr bwMode="black">
          <a:xfrm>
            <a:off x="1902190" y="2134650"/>
            <a:ext cx="4500000"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de-DE"/>
              <a:t>Formatvorlage des Untertitelmasters durch Klicken bearbeiten</a:t>
            </a:r>
            <a:endParaRPr lang="en-US"/>
          </a:p>
        </p:txBody>
      </p:sp>
      <p:pic>
        <p:nvPicPr>
          <p:cNvPr id="22"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Tree>
    <p:extLst>
      <p:ext uri="{BB962C8B-B14F-4D97-AF65-F5344CB8AC3E}">
        <p14:creationId xmlns:p14="http://schemas.microsoft.com/office/powerpoint/2010/main" val="4898363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0"/>
            <a:ext cx="2104575"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err="1"/>
          </a:p>
        </p:txBody>
      </p:sp>
      <p:sp>
        <p:nvSpPr>
          <p:cNvPr id="2" name="Title 1"/>
          <p:cNvSpPr>
            <a:spLocks noGrp="1"/>
          </p:cNvSpPr>
          <p:nvPr>
            <p:ph type="title"/>
          </p:nvPr>
        </p:nvSpPr>
        <p:spPr bwMode="black">
          <a:xfrm>
            <a:off x="4854344" y="1462158"/>
            <a:ext cx="4500000" cy="1440753"/>
          </a:xfrm>
        </p:spPr>
        <p:txBody>
          <a:bodyPr anchor="b"/>
          <a:lstStyle>
            <a:lvl1pPr algn="l">
              <a:defRPr sz="4800" i="1">
                <a:solidFill>
                  <a:schemeClr val="bg1"/>
                </a:solidFill>
              </a:defRPr>
            </a:lvl1pPr>
          </a:lstStyle>
          <a:p>
            <a:r>
              <a:rPr lang="de-DE"/>
              <a:t>Titelmasterformat durch Klicken bearbeiten</a:t>
            </a:r>
            <a:endParaRPr lang="en-US"/>
          </a:p>
        </p:txBody>
      </p:sp>
      <p:sp>
        <p:nvSpPr>
          <p:cNvPr id="3" name="Date Placeholder 2"/>
          <p:cNvSpPr>
            <a:spLocks noGrp="1"/>
          </p:cNvSpPr>
          <p:nvPr>
            <p:ph type="dt" sz="half" idx="10"/>
          </p:nvPr>
        </p:nvSpPr>
        <p:spPr bwMode="gray"/>
        <p:txBody>
          <a:bodyPr/>
          <a:lstStyle/>
          <a:p>
            <a:fld id="{4412E857-EA9C-4CEE-848A-C47E30C3F130}" type="datetime1">
              <a:rPr lang="en-US" smtClean="0"/>
              <a:t>5/24/2022</a:t>
            </a:fld>
            <a:endParaRPr lang="en-US"/>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a:p>
        </p:txBody>
      </p:sp>
      <p:sp>
        <p:nvSpPr>
          <p:cNvPr id="48" name="Subtitle 2"/>
          <p:cNvSpPr>
            <a:spLocks noGrp="1"/>
          </p:cNvSpPr>
          <p:nvPr>
            <p:ph type="subTitle" idx="1"/>
          </p:nvPr>
        </p:nvSpPr>
        <p:spPr bwMode="black">
          <a:xfrm>
            <a:off x="7055681" y="3064854"/>
            <a:ext cx="4500000"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de-DE"/>
              <a:t>Formatvorlage des Untertitelmasters durch Klicken bearbeiten</a:t>
            </a:r>
            <a:endParaRPr lang="en-US"/>
          </a:p>
        </p:txBody>
      </p:sp>
      <p:grpSp>
        <p:nvGrpSpPr>
          <p:cNvPr id="24" name="Group 23"/>
          <p:cNvGrpSpPr/>
          <p:nvPr/>
        </p:nvGrpSpPr>
        <p:grpSpPr bwMode="black">
          <a:xfrm>
            <a:off x="759608" y="1"/>
            <a:ext cx="414884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2"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Tree>
    <p:extLst>
      <p:ext uri="{BB962C8B-B14F-4D97-AF65-F5344CB8AC3E}">
        <p14:creationId xmlns:p14="http://schemas.microsoft.com/office/powerpoint/2010/main" val="26698646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1" y="1138299"/>
            <a:ext cx="834388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a:xfrm>
            <a:off x="981821" y="181938"/>
            <a:ext cx="8343887" cy="864000"/>
          </a:xfrm>
        </p:spPr>
        <p:txBody>
          <a:bodyPr/>
          <a:lstStyle/>
          <a:p>
            <a:r>
              <a:rPr lang="de-DE"/>
              <a:t>Titelmasterformat durch Klicken bearbeiten</a:t>
            </a:r>
            <a:endParaRPr lang="en-US"/>
          </a:p>
        </p:txBody>
      </p:sp>
      <p:sp>
        <p:nvSpPr>
          <p:cNvPr id="4" name="Date Placeholder 3"/>
          <p:cNvSpPr>
            <a:spLocks noGrp="1"/>
          </p:cNvSpPr>
          <p:nvPr>
            <p:ph type="dt" sz="half" idx="10"/>
          </p:nvPr>
        </p:nvSpPr>
        <p:spPr bwMode="gray"/>
        <p:txBody>
          <a:bodyPr/>
          <a:lstStyle/>
          <a:p>
            <a:fld id="{68250B88-8CBF-4C2E-9B2E-E1C110533CC4}" type="datetime1">
              <a:rPr lang="en-US" smtClean="0"/>
              <a:t>5/24/2022</a:t>
            </a:fld>
            <a:endParaRPr lang="en-US"/>
          </a:p>
        </p:txBody>
      </p:sp>
      <p:sp>
        <p:nvSpPr>
          <p:cNvPr id="5" name="Footer Placeholder 4"/>
          <p:cNvSpPr>
            <a:spLocks noGrp="1"/>
          </p:cNvSpPr>
          <p:nvPr>
            <p:ph type="ftr" sz="quarter" idx="11"/>
          </p:nvPr>
        </p:nvSpPr>
        <p:spPr bwMode="gray"/>
        <p:txBody>
          <a:bodyPr/>
          <a:lstStyle/>
          <a:p>
            <a:r>
              <a:rPr lang="en-US"/>
              <a:t>/// Intro to DCT DACH Symposium /// May 2022 </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pic>
        <p:nvPicPr>
          <p:cNvPr id="9"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4"/>
          </p:nvPr>
        </p:nvSpPr>
        <p:spPr>
          <a:xfrm>
            <a:off x="981820" y="1732751"/>
            <a:ext cx="10798461" cy="475199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pic>
        <p:nvPicPr>
          <p:cNvPr id="14" name="Picture 2">
            <a:extLst>
              <a:ext uri="{FF2B5EF4-FFF2-40B4-BE49-F238E27FC236}">
                <a16:creationId xmlns:a16="http://schemas.microsoft.com/office/drawing/2014/main" id="{D52ECEF7-6C42-41A0-B334-9A15660128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824328" y="261346"/>
            <a:ext cx="1955953" cy="78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0791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1094">
          <p15:clr>
            <a:srgbClr val="FBAE40"/>
          </p15:clr>
        </p15:guide>
        <p15:guide id="4" orient="horz" pos="40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1" y="1138299"/>
            <a:ext cx="8320442"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a:xfrm>
            <a:off x="981821" y="181938"/>
            <a:ext cx="8320441" cy="864000"/>
          </a:xfrm>
        </p:spPr>
        <p:txBody>
          <a:bodyPr/>
          <a:lstStyle/>
          <a:p>
            <a:r>
              <a:rPr lang="de-DE"/>
              <a:t>Titelmasterformat durch Klicken bearbeiten</a:t>
            </a:r>
            <a:endParaRPr lang="en-US"/>
          </a:p>
        </p:txBody>
      </p:sp>
      <p:sp>
        <p:nvSpPr>
          <p:cNvPr id="4" name="Date Placeholder 3"/>
          <p:cNvSpPr>
            <a:spLocks noGrp="1"/>
          </p:cNvSpPr>
          <p:nvPr>
            <p:ph type="dt" sz="half" idx="10"/>
          </p:nvPr>
        </p:nvSpPr>
        <p:spPr bwMode="gray"/>
        <p:txBody>
          <a:bodyPr/>
          <a:lstStyle/>
          <a:p>
            <a:fld id="{8351C16A-B3DA-4B04-BF6A-473E61A487BB}" type="datetime1">
              <a:rPr lang="en-US" smtClean="0"/>
              <a:t>5/24/2022</a:t>
            </a:fld>
            <a:endParaRPr lang="en-US"/>
          </a:p>
        </p:txBody>
      </p:sp>
      <p:sp>
        <p:nvSpPr>
          <p:cNvPr id="5" name="Footer Placeholder 4"/>
          <p:cNvSpPr>
            <a:spLocks noGrp="1"/>
          </p:cNvSpPr>
          <p:nvPr>
            <p:ph type="ftr" sz="quarter" idx="11"/>
          </p:nvPr>
        </p:nvSpPr>
        <p:spPr bwMode="gray"/>
        <p:txBody>
          <a:bodyPr/>
          <a:lstStyle/>
          <a:p>
            <a:r>
              <a:rPr lang="en-US"/>
              <a:t>/// Intro to DCT DACH Symposium /// May 2022 </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pic>
        <p:nvPicPr>
          <p:cNvPr id="9"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6"/>
          </p:nvPr>
        </p:nvSpPr>
        <p:spPr>
          <a:xfrm>
            <a:off x="981820" y="1732750"/>
            <a:ext cx="5220000" cy="4752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3" name="Inhaltsplatzhalter 12"/>
          <p:cNvSpPr>
            <a:spLocks noGrp="1"/>
          </p:cNvSpPr>
          <p:nvPr>
            <p:ph sz="quarter" idx="17"/>
          </p:nvPr>
        </p:nvSpPr>
        <p:spPr>
          <a:xfrm>
            <a:off x="6559603" y="1732750"/>
            <a:ext cx="5220000" cy="4752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pic>
        <p:nvPicPr>
          <p:cNvPr id="11" name="Picture 2">
            <a:extLst>
              <a:ext uri="{FF2B5EF4-FFF2-40B4-BE49-F238E27FC236}">
                <a16:creationId xmlns:a16="http://schemas.microsoft.com/office/drawing/2014/main" id="{6DD9890B-DD97-45C6-8EA8-7B983083A9E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88379" y="292809"/>
            <a:ext cx="1877521" cy="75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9148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1094">
          <p15:clr>
            <a:srgbClr val="FBAE40"/>
          </p15:clr>
        </p15:guide>
        <p15:guide id="4" orient="horz" pos="4085">
          <p15:clr>
            <a:srgbClr val="FBAE40"/>
          </p15:clr>
        </p15:guide>
        <p15:guide id="5" pos="619">
          <p15:clr>
            <a:srgbClr val="FBAE40"/>
          </p15:clr>
        </p15:guide>
        <p15:guide id="7" pos="74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8326303"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a:xfrm>
            <a:off x="981821" y="181938"/>
            <a:ext cx="8326302" cy="864000"/>
          </a:xfrm>
        </p:spPr>
        <p:txBody>
          <a:bodyPr/>
          <a:lstStyle/>
          <a:p>
            <a:r>
              <a:rPr lang="de-DE"/>
              <a:t>Titelmasterformat durch Klicken bearbeiten</a:t>
            </a:r>
            <a:endParaRPr lang="en-US"/>
          </a:p>
        </p:txBody>
      </p:sp>
      <p:sp>
        <p:nvSpPr>
          <p:cNvPr id="4" name="Date Placeholder 3"/>
          <p:cNvSpPr>
            <a:spLocks noGrp="1"/>
          </p:cNvSpPr>
          <p:nvPr>
            <p:ph type="dt" sz="half" idx="10"/>
          </p:nvPr>
        </p:nvSpPr>
        <p:spPr bwMode="gray"/>
        <p:txBody>
          <a:bodyPr/>
          <a:lstStyle/>
          <a:p>
            <a:fld id="{3CE8B4A6-8DB3-40CC-ABE0-14985B2E28E6}" type="datetime1">
              <a:rPr lang="en-US" smtClean="0"/>
              <a:t>5/24/2022</a:t>
            </a:fld>
            <a:endParaRPr lang="en-US"/>
          </a:p>
        </p:txBody>
      </p:sp>
      <p:sp>
        <p:nvSpPr>
          <p:cNvPr id="5" name="Footer Placeholder 4"/>
          <p:cNvSpPr>
            <a:spLocks noGrp="1"/>
          </p:cNvSpPr>
          <p:nvPr>
            <p:ph type="ftr" sz="quarter" idx="11"/>
          </p:nvPr>
        </p:nvSpPr>
        <p:spPr bwMode="gray"/>
        <p:txBody>
          <a:bodyPr/>
          <a:lstStyle/>
          <a:p>
            <a:r>
              <a:rPr lang="en-US"/>
              <a:t>/// Intro to DCT DACH Symposium /// May 2022 </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sp>
        <p:nvSpPr>
          <p:cNvPr id="11" name="Text Placeholder 10 (left)"/>
          <p:cNvSpPr>
            <a:spLocks noGrp="1"/>
          </p:cNvSpPr>
          <p:nvPr>
            <p:ph type="body" sz="quarter" idx="14"/>
          </p:nvPr>
        </p:nvSpPr>
        <p:spPr bwMode="gray">
          <a:xfrm>
            <a:off x="981820" y="3892749"/>
            <a:ext cx="5220000" cy="2592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2" name="Text Placeholder 10 (right)"/>
          <p:cNvSpPr>
            <a:spLocks noGrp="1"/>
          </p:cNvSpPr>
          <p:nvPr>
            <p:ph type="body" sz="quarter" idx="15"/>
          </p:nvPr>
        </p:nvSpPr>
        <p:spPr bwMode="gray">
          <a:xfrm>
            <a:off x="6559719" y="3892749"/>
            <a:ext cx="5220000" cy="2592001"/>
          </a:xfrm>
        </p:spPr>
        <p:txBody>
          <a:bodyPr/>
          <a:lstStyle>
            <a:lvl1pPr>
              <a:defRPr/>
            </a:lvl1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Picture Placeholder 14 (left)"/>
          <p:cNvSpPr>
            <a:spLocks noGrp="1"/>
          </p:cNvSpPr>
          <p:nvPr>
            <p:ph type="pic" sz="quarter" idx="16"/>
          </p:nvPr>
        </p:nvSpPr>
        <p:spPr bwMode="gray">
          <a:xfrm>
            <a:off x="981820" y="1732750"/>
            <a:ext cx="5220000" cy="1800000"/>
          </a:xfrm>
        </p:spPr>
        <p:txBody>
          <a:bodyPr tIns="540000" anchor="ctr"/>
          <a:lstStyle>
            <a:lvl1pPr algn="ctr">
              <a:defRPr/>
            </a:lvl1pPr>
          </a:lstStyle>
          <a:p>
            <a:r>
              <a:rPr lang="de-DE"/>
              <a:t>Bild durch Klicken auf Symbol hinzufügen</a:t>
            </a:r>
            <a:endParaRPr lang="en-US"/>
          </a:p>
        </p:txBody>
      </p:sp>
      <p:sp>
        <p:nvSpPr>
          <p:cNvPr id="16" name="Picture Placeholder 14 (right)"/>
          <p:cNvSpPr>
            <a:spLocks noGrp="1"/>
          </p:cNvSpPr>
          <p:nvPr>
            <p:ph type="pic" sz="quarter" idx="17"/>
          </p:nvPr>
        </p:nvSpPr>
        <p:spPr bwMode="gray">
          <a:xfrm>
            <a:off x="6559719" y="1732750"/>
            <a:ext cx="5220000" cy="1800000"/>
          </a:xfrm>
        </p:spPr>
        <p:txBody>
          <a:bodyPr tIns="540000" anchor="ctr"/>
          <a:lstStyle>
            <a:lvl1pPr algn="ctr">
              <a:defRPr/>
            </a:lvl1pPr>
          </a:lstStyle>
          <a:p>
            <a:r>
              <a:rPr lang="de-DE"/>
              <a:t>Bild durch Klicken auf Symbol hinzufügen</a:t>
            </a:r>
            <a:endParaRPr lang="en-US"/>
          </a:p>
        </p:txBody>
      </p:sp>
      <p:pic>
        <p:nvPicPr>
          <p:cNvPr id="13"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14"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pic>
        <p:nvPicPr>
          <p:cNvPr id="17" name="Picture 2">
            <a:extLst>
              <a:ext uri="{FF2B5EF4-FFF2-40B4-BE49-F238E27FC236}">
                <a16:creationId xmlns:a16="http://schemas.microsoft.com/office/drawing/2014/main" id="{F599EA46-6F6C-4AB0-98B2-A7914A3563D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94240" y="292808"/>
            <a:ext cx="1915942" cy="768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470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2228">
          <p15:clr>
            <a:srgbClr val="FBAE40"/>
          </p15:clr>
        </p15:guide>
        <p15:guide id="4" orient="horz" pos="2455">
          <p15:clr>
            <a:srgbClr val="FBAE40"/>
          </p15:clr>
        </p15:guide>
        <p15:guide id="5" pos="619">
          <p15:clr>
            <a:srgbClr val="FBAE40"/>
          </p15:clr>
        </p15:guide>
        <p15:guide id="6" pos="7423">
          <p15:clr>
            <a:srgbClr val="FBAE40"/>
          </p15:clr>
        </p15:guide>
        <p15:guide id="7" orient="horz" pos="1094">
          <p15:clr>
            <a:srgbClr val="FBAE40"/>
          </p15:clr>
        </p15:guide>
        <p15:guide id="8" orient="horz" pos="40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8269869"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a:xfrm>
            <a:off x="981821" y="181938"/>
            <a:ext cx="8269868" cy="864000"/>
          </a:xfrm>
        </p:spPr>
        <p:txBody>
          <a:bodyPr/>
          <a:lstStyle/>
          <a:p>
            <a:r>
              <a:rPr lang="de-DE"/>
              <a:t>Titelmasterformat durch Klicken bearbeiten</a:t>
            </a:r>
            <a:endParaRPr lang="en-US"/>
          </a:p>
        </p:txBody>
      </p:sp>
      <p:sp>
        <p:nvSpPr>
          <p:cNvPr id="4" name="Date Placeholder 3"/>
          <p:cNvSpPr>
            <a:spLocks noGrp="1"/>
          </p:cNvSpPr>
          <p:nvPr>
            <p:ph type="dt" sz="half" idx="10"/>
          </p:nvPr>
        </p:nvSpPr>
        <p:spPr bwMode="gray"/>
        <p:txBody>
          <a:bodyPr/>
          <a:lstStyle/>
          <a:p>
            <a:fld id="{C135AD41-6D0B-49D5-A5F4-A049C15FC16B}" type="datetime1">
              <a:rPr lang="en-US" smtClean="0"/>
              <a:t>5/24/2022</a:t>
            </a:fld>
            <a:endParaRPr lang="en-US"/>
          </a:p>
        </p:txBody>
      </p:sp>
      <p:sp>
        <p:nvSpPr>
          <p:cNvPr id="5" name="Footer Placeholder 4"/>
          <p:cNvSpPr>
            <a:spLocks noGrp="1"/>
          </p:cNvSpPr>
          <p:nvPr>
            <p:ph type="ftr" sz="quarter" idx="11"/>
          </p:nvPr>
        </p:nvSpPr>
        <p:spPr bwMode="gray"/>
        <p:txBody>
          <a:bodyPr/>
          <a:lstStyle/>
          <a:p>
            <a:r>
              <a:rPr lang="en-US"/>
              <a:t>/// Intro to DCT DACH Symposium /// May 2022 </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pic>
        <p:nvPicPr>
          <p:cNvPr id="7"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9"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pic>
        <p:nvPicPr>
          <p:cNvPr id="10" name="Picture 2">
            <a:extLst>
              <a:ext uri="{FF2B5EF4-FFF2-40B4-BE49-F238E27FC236}">
                <a16:creationId xmlns:a16="http://schemas.microsoft.com/office/drawing/2014/main" id="{26225F59-830D-4209-8D2C-6F4323B8C7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778314" y="259857"/>
            <a:ext cx="1877522" cy="75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521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4086">
          <p15:clr>
            <a:srgbClr val="FBAE40"/>
          </p15:clr>
        </p15:guide>
        <p15:guide id="4" orient="horz" pos="1094">
          <p15:clr>
            <a:srgbClr val="FBAE40"/>
          </p15:clr>
        </p15:guide>
        <p15:guide id="5" pos="2150">
          <p15:clr>
            <a:srgbClr val="FBAE40"/>
          </p15:clr>
        </p15:guide>
        <p15:guide id="6" pos="2376">
          <p15:clr>
            <a:srgbClr val="FBAE40"/>
          </p15:clr>
        </p15:guide>
        <p15:guide id="7" pos="3908">
          <p15:clr>
            <a:srgbClr val="FBAE40"/>
          </p15:clr>
        </p15:guide>
        <p15:guide id="8" pos="4021">
          <p15:clr>
            <a:srgbClr val="FBAE40"/>
          </p15:clr>
        </p15:guide>
        <p15:guide id="9" pos="4134">
          <p15:clr>
            <a:srgbClr val="FBAE40"/>
          </p15:clr>
        </p15:guide>
        <p15:guide id="10" pos="5667">
          <p15:clr>
            <a:srgbClr val="FBAE40"/>
          </p15:clr>
        </p15:guide>
        <p15:guide id="11" pos="5894">
          <p15:clr>
            <a:srgbClr val="FBAE40"/>
          </p15:clr>
        </p15:guide>
        <p15:guide id="12" orient="horz" pos="2478">
          <p15:clr>
            <a:srgbClr val="FBAE40"/>
          </p15:clr>
        </p15:guide>
        <p15:guide id="13" orient="horz" pos="2704">
          <p15:clr>
            <a:srgbClr val="FBAE40"/>
          </p15:clr>
        </p15:guide>
        <p15:guide id="14" orient="horz" pos="259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281" y="1359877"/>
            <a:ext cx="11041733" cy="5124873"/>
          </a:xfrm>
        </p:spPr>
        <p:txBody>
          <a:bodyPr bIns="0"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de-DE"/>
              <a:t>Formatvorlage des Untertitelmasters durch Klicken bearbeiten</a:t>
            </a:r>
            <a:endParaRPr lang="en-US"/>
          </a:p>
        </p:txBody>
      </p:sp>
      <p:sp>
        <p:nvSpPr>
          <p:cNvPr id="3" name="Date Placeholder 2"/>
          <p:cNvSpPr>
            <a:spLocks noGrp="1"/>
          </p:cNvSpPr>
          <p:nvPr>
            <p:ph type="dt" sz="half" idx="10"/>
          </p:nvPr>
        </p:nvSpPr>
        <p:spPr bwMode="gray"/>
        <p:txBody>
          <a:bodyPr/>
          <a:lstStyle/>
          <a:p>
            <a:fld id="{69CAD1C7-E676-4580-A280-BE655D994D5C}" type="datetime1">
              <a:rPr lang="en-US" smtClean="0"/>
              <a:t>5/24/2022</a:t>
            </a:fld>
            <a:endParaRPr lang="en-US"/>
          </a:p>
        </p:txBody>
      </p:sp>
      <p:sp>
        <p:nvSpPr>
          <p:cNvPr id="4" name="Footer Placeholder 3"/>
          <p:cNvSpPr>
            <a:spLocks noGrp="1"/>
          </p:cNvSpPr>
          <p:nvPr>
            <p:ph type="ftr" sz="quarter" idx="11"/>
          </p:nvPr>
        </p:nvSpPr>
        <p:spPr bwMode="gray"/>
        <p:txBody>
          <a:bodyPr/>
          <a:lstStyle/>
          <a:p>
            <a:r>
              <a:rPr lang="en-US"/>
              <a:t>/// Intro to DCT DACH Symposium /// May 2022 </a:t>
            </a:r>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‹Nr.›</a:t>
            </a:fld>
            <a:endParaRPr lang="en-US"/>
          </a:p>
        </p:txBody>
      </p:sp>
      <p:sp>
        <p:nvSpPr>
          <p:cNvPr id="2" name="Title 1"/>
          <p:cNvSpPr>
            <a:spLocks noGrp="1"/>
          </p:cNvSpPr>
          <p:nvPr>
            <p:ph type="title"/>
          </p:nvPr>
        </p:nvSpPr>
        <p:spPr bwMode="gray">
          <a:xfrm>
            <a:off x="981821" y="181938"/>
            <a:ext cx="8320441" cy="864000"/>
          </a:xfrm>
        </p:spPr>
        <p:txBody>
          <a:bodyPr/>
          <a:lstStyle/>
          <a:p>
            <a:r>
              <a:rPr lang="de-DE"/>
              <a:t>Titelmasterformat durch Klicken bearbeiten</a:t>
            </a:r>
            <a:endParaRPr lang="en-US"/>
          </a:p>
        </p:txBody>
      </p:sp>
      <p:pic>
        <p:nvPicPr>
          <p:cNvPr id="7"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8"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pic>
        <p:nvPicPr>
          <p:cNvPr id="10" name="Picture 2">
            <a:extLst>
              <a:ext uri="{FF2B5EF4-FFF2-40B4-BE49-F238E27FC236}">
                <a16:creationId xmlns:a16="http://schemas.microsoft.com/office/drawing/2014/main" id="{8AC316FD-EB24-48E5-8774-6DFB819C37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88379" y="259856"/>
            <a:ext cx="1804768" cy="72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884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663">
          <p15:clr>
            <a:srgbClr val="FBAE40"/>
          </p15:clr>
        </p15:guide>
        <p15:guide id="4" orient="horz" pos="408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CC14D736-34C6-4341-B4EC-237E7F35777F}" type="datetime1">
              <a:rPr lang="en-US" smtClean="0"/>
              <a:t>5/24/2022</a:t>
            </a:fld>
            <a:endParaRPr lang="en-US"/>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a:p>
        </p:txBody>
      </p:sp>
      <p:sp>
        <p:nvSpPr>
          <p:cNvPr id="6" name="Picture Placeholder 14"/>
          <p:cNvSpPr>
            <a:spLocks noGrp="1"/>
          </p:cNvSpPr>
          <p:nvPr>
            <p:ph type="pic" sz="quarter" idx="16"/>
          </p:nvPr>
        </p:nvSpPr>
        <p:spPr bwMode="gray">
          <a:xfrm>
            <a:off x="0" y="0"/>
            <a:ext cx="12190413" cy="6858000"/>
          </a:xfrm>
        </p:spPr>
        <p:txBody>
          <a:bodyPr tIns="540000" anchor="ctr"/>
          <a:lstStyle>
            <a:lvl1pPr algn="ctr">
              <a:defRPr/>
            </a:lvl1pPr>
          </a:lstStyle>
          <a:p>
            <a:r>
              <a:rPr lang="de-DE"/>
              <a:t>Bild durch Klicken auf Symbol hinzufügen</a:t>
            </a:r>
            <a:endParaRPr lang="en-US"/>
          </a:p>
        </p:txBody>
      </p:sp>
    </p:spTree>
    <p:extLst>
      <p:ext uri="{BB962C8B-B14F-4D97-AF65-F5344CB8AC3E}">
        <p14:creationId xmlns:p14="http://schemas.microsoft.com/office/powerpoint/2010/main" val="23859945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5"/>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58331062-53AF-412B-A235-6DCBA819F08B}"/>
              </a:ext>
            </a:extLst>
          </p:cNvPr>
          <p:cNvSpPr/>
          <p:nvPr userDrawn="1"/>
        </p:nvSpPr>
        <p:spPr bwMode="gray">
          <a:xfrm>
            <a:off x="4075459" y="0"/>
            <a:ext cx="8114954"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0C320B8-8212-4CAE-A701-BE5AB7A43DDC}" type="datetime1">
              <a:rPr lang="en-US" smtClean="0"/>
              <a:t>5/24/2022</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dirty="0"/>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4F895202-4A4D-43A2-B3BF-4253EA64031B}"/>
              </a:ext>
            </a:extLst>
          </p:cNvPr>
          <p:cNvSpPr>
            <a:spLocks noGrp="1"/>
          </p:cNvSpPr>
          <p:nvPr>
            <p:ph type="pic" sz="quarter" idx="14"/>
          </p:nvPr>
        </p:nvSpPr>
        <p:spPr bwMode="gray">
          <a:xfrm>
            <a:off x="4112872" y="0"/>
            <a:ext cx="8079923"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82EE1829-716E-40CB-A4A0-CAB36B358641}"/>
              </a:ext>
            </a:extLst>
          </p:cNvPr>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spTree>
    <p:extLst>
      <p:ext uri="{BB962C8B-B14F-4D97-AF65-F5344CB8AC3E}">
        <p14:creationId xmlns:p14="http://schemas.microsoft.com/office/powerpoint/2010/main" val="41677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bwMode="gray">
          <a:xfrm flipV="1">
            <a:off x="-35960" y="0"/>
            <a:ext cx="8198127"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white">
          <a:xfrm>
            <a:off x="708819" y="1732422"/>
            <a:ext cx="5381498"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de-DE"/>
              <a:t>Formatvorlage des Untertitelmasters durch Klicken bearbeiten</a:t>
            </a:r>
            <a:endParaRPr lang="en-US"/>
          </a:p>
        </p:txBody>
      </p:sp>
      <p:sp>
        <p:nvSpPr>
          <p:cNvPr id="4" name="Date Placeholder 3"/>
          <p:cNvSpPr>
            <a:spLocks noGrp="1"/>
          </p:cNvSpPr>
          <p:nvPr>
            <p:ph type="dt" sz="half" idx="10"/>
          </p:nvPr>
        </p:nvSpPr>
        <p:spPr bwMode="gray"/>
        <p:txBody>
          <a:bodyPr/>
          <a:lstStyle/>
          <a:p>
            <a:fld id="{E084C3E5-29A3-4D71-8CF1-4B1C8E2C3833}" type="datetime1">
              <a:rPr lang="en-US" smtClean="0"/>
              <a:t>5/24/2022</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a:p>
        </p:txBody>
      </p:sp>
      <p:sp>
        <p:nvSpPr>
          <p:cNvPr id="2" name="Title 1"/>
          <p:cNvSpPr>
            <a:spLocks noGrp="1"/>
          </p:cNvSpPr>
          <p:nvPr>
            <p:ph type="ctrTitle" hasCustomPrompt="1"/>
          </p:nvPr>
        </p:nvSpPr>
        <p:spPr bwMode="white">
          <a:xfrm>
            <a:off x="708819" y="2424948"/>
            <a:ext cx="5381498" cy="1620000"/>
          </a:xfrm>
        </p:spPr>
        <p:txBody>
          <a:bodyPr anchor="t"/>
          <a:lstStyle>
            <a:lvl1pPr>
              <a:defRPr sz="5400" i="1">
                <a:solidFill>
                  <a:schemeClr val="accent4"/>
                </a:solidFill>
              </a:defRPr>
            </a:lvl1pPr>
          </a:lstStyle>
          <a:p>
            <a:r>
              <a:rPr lang="de-DE"/>
              <a:t>Titelmasterformat</a:t>
            </a:r>
            <a:endParaRPr lang="en-US"/>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tx2"/>
                </a:solidFill>
                <a:effectLst/>
                <a:uLnTx/>
                <a:uFillTx/>
              </a:rPr>
              <a:t>///////////</a:t>
            </a:r>
          </a:p>
        </p:txBody>
      </p:sp>
      <p:sp>
        <p:nvSpPr>
          <p:cNvPr id="21" name="Text Placeholder 20"/>
          <p:cNvSpPr>
            <a:spLocks noGrp="1"/>
          </p:cNvSpPr>
          <p:nvPr>
            <p:ph type="body" sz="quarter" idx="13"/>
          </p:nvPr>
        </p:nvSpPr>
        <p:spPr bwMode="white">
          <a:xfrm>
            <a:off x="1414398" y="4262151"/>
            <a:ext cx="3600000"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Picture Placeholder 16"/>
          <p:cNvSpPr>
            <a:spLocks noGrp="1"/>
          </p:cNvSpPr>
          <p:nvPr>
            <p:ph type="pic" sz="quarter" idx="14"/>
          </p:nvPr>
        </p:nvSpPr>
        <p:spPr bwMode="gray">
          <a:xfrm>
            <a:off x="6095922" y="0"/>
            <a:ext cx="6094492"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de-DE"/>
              <a:t>Bild durch Klicken auf Symbol hinzufügen</a:t>
            </a:r>
          </a:p>
        </p:txBody>
      </p:sp>
      <p:pic>
        <p:nvPicPr>
          <p:cNvPr id="14" name="Picture 2"/>
          <p:cNvPicPr>
            <a:picLocks noChangeAspect="1" noChangeArrowheads="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334" y="0"/>
            <a:ext cx="2938864"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Logo</a:t>
            </a:r>
          </a:p>
          <a:p>
            <a:pPr algn="ctr"/>
            <a:r>
              <a:rPr lang="de-DE">
                <a:solidFill>
                  <a:schemeClr val="tx1"/>
                </a:solidFill>
              </a:rPr>
              <a:t>Schutz</a:t>
            </a:r>
          </a:p>
        </p:txBody>
      </p:sp>
      <p:pic>
        <p:nvPicPr>
          <p:cNvPr id="15" name="Picture 2">
            <a:extLst>
              <a:ext uri="{FF2B5EF4-FFF2-40B4-BE49-F238E27FC236}">
                <a16:creationId xmlns:a16="http://schemas.microsoft.com/office/drawing/2014/main" id="{C83EA1C4-40A1-4530-B689-A0C253969C0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6657" y="512253"/>
            <a:ext cx="2938724" cy="11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0093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bwMode="gray">
          <a:xfrm flipV="1">
            <a:off x="0" y="0"/>
            <a:ext cx="8198127"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bwMode="white">
          <a:xfrm>
            <a:off x="708820" y="1732757"/>
            <a:ext cx="5381496"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de-DE"/>
              <a:t>Formatvorlage des Untertitelmasters durch Klicken bearbeiten</a:t>
            </a:r>
            <a:endParaRPr lang="en-US"/>
          </a:p>
        </p:txBody>
      </p:sp>
      <p:sp>
        <p:nvSpPr>
          <p:cNvPr id="4" name="Date Placeholder 3"/>
          <p:cNvSpPr>
            <a:spLocks noGrp="1"/>
          </p:cNvSpPr>
          <p:nvPr>
            <p:ph type="dt" sz="half" idx="10"/>
          </p:nvPr>
        </p:nvSpPr>
        <p:spPr bwMode="gray"/>
        <p:txBody>
          <a:bodyPr/>
          <a:lstStyle/>
          <a:p>
            <a:fld id="{877DAC11-6416-4330-A6A4-9D99CAFADEAA}" type="datetime1">
              <a:rPr lang="en-US" smtClean="0"/>
              <a:t>5/24/2022</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Intro to DCT DACH Symposium /// May 2022 </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‹Nr.›</a:t>
            </a:fld>
            <a:endParaRPr lang="en-US"/>
          </a:p>
        </p:txBody>
      </p:sp>
      <p:sp>
        <p:nvSpPr>
          <p:cNvPr id="2" name="Title 1"/>
          <p:cNvSpPr>
            <a:spLocks noGrp="1"/>
          </p:cNvSpPr>
          <p:nvPr>
            <p:ph type="ctrTitle" hasCustomPrompt="1"/>
          </p:nvPr>
        </p:nvSpPr>
        <p:spPr bwMode="white">
          <a:xfrm>
            <a:off x="708820" y="2424948"/>
            <a:ext cx="5381498" cy="1620000"/>
          </a:xfrm>
        </p:spPr>
        <p:txBody>
          <a:bodyPr anchor="t"/>
          <a:lstStyle>
            <a:lvl1pPr>
              <a:defRPr sz="5400" i="1">
                <a:solidFill>
                  <a:schemeClr val="accent2"/>
                </a:solidFill>
              </a:defRPr>
            </a:lvl1pPr>
          </a:lstStyle>
          <a:p>
            <a:r>
              <a:rPr lang="de-DE"/>
              <a:t>Titelmasterformat</a:t>
            </a:r>
            <a:endParaRPr lang="en-US"/>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683" y="4041068"/>
            <a:ext cx="480832"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a:ln>
                  <a:noFill/>
                </a:ln>
                <a:solidFill>
                  <a:schemeClr val="accent4"/>
                </a:solidFill>
                <a:effectLst/>
                <a:uLnTx/>
                <a:uFillTx/>
              </a:rPr>
              <a:t>///////////</a:t>
            </a:r>
          </a:p>
        </p:txBody>
      </p:sp>
      <p:sp>
        <p:nvSpPr>
          <p:cNvPr id="21" name="Text Placeholder 20"/>
          <p:cNvSpPr>
            <a:spLocks noGrp="1"/>
          </p:cNvSpPr>
          <p:nvPr>
            <p:ph type="body" sz="quarter" idx="13"/>
          </p:nvPr>
        </p:nvSpPr>
        <p:spPr bwMode="white">
          <a:xfrm>
            <a:off x="1414398" y="4262151"/>
            <a:ext cx="3600000"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7" name="Picture Placeholder 16"/>
          <p:cNvSpPr>
            <a:spLocks noGrp="1"/>
          </p:cNvSpPr>
          <p:nvPr>
            <p:ph type="pic" sz="quarter" idx="14"/>
          </p:nvPr>
        </p:nvSpPr>
        <p:spPr bwMode="gray">
          <a:xfrm>
            <a:off x="6095922" y="0"/>
            <a:ext cx="6094492"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de-DE"/>
              <a:t>Bild durch Klicken auf Symbol hinzufügen</a:t>
            </a:r>
          </a:p>
        </p:txBody>
      </p:sp>
      <p:pic>
        <p:nvPicPr>
          <p:cNvPr id="14" name="Picture 2"/>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gray">
          <a:xfrm>
            <a:off x="701676" y="704850"/>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334" y="0"/>
            <a:ext cx="2938864"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Logo</a:t>
            </a:r>
          </a:p>
          <a:p>
            <a:pPr algn="ctr"/>
            <a:r>
              <a:rPr lang="de-DE">
                <a:solidFill>
                  <a:schemeClr val="tx1"/>
                </a:solidFill>
              </a:rPr>
              <a:t>Schutz</a:t>
            </a:r>
          </a:p>
        </p:txBody>
      </p:sp>
      <p:pic>
        <p:nvPicPr>
          <p:cNvPr id="15" name="Picture 2">
            <a:extLst>
              <a:ext uri="{FF2B5EF4-FFF2-40B4-BE49-F238E27FC236}">
                <a16:creationId xmlns:a16="http://schemas.microsoft.com/office/drawing/2014/main" id="{DA7D5CB0-327E-4C40-8FFF-9C2AE0CD29F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6657" y="512253"/>
            <a:ext cx="2938724" cy="117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58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1" y="1138299"/>
            <a:ext cx="826986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a:t>Formatvorlage des Untertitelmasters durch Klicken bearbeiten</a:t>
            </a:r>
            <a:endParaRPr lang="en-US"/>
          </a:p>
        </p:txBody>
      </p:sp>
      <p:sp>
        <p:nvSpPr>
          <p:cNvPr id="2" name="Title 1"/>
          <p:cNvSpPr>
            <a:spLocks noGrp="1"/>
          </p:cNvSpPr>
          <p:nvPr>
            <p:ph type="title"/>
          </p:nvPr>
        </p:nvSpPr>
        <p:spPr bwMode="gray"/>
        <p:txBody>
          <a:bodyPr/>
          <a:lstStyle/>
          <a:p>
            <a:r>
              <a:rPr lang="de-DE"/>
              <a:t>Titelmasterformat durch Klicken bearbeiten</a:t>
            </a:r>
            <a:endParaRPr lang="en-US"/>
          </a:p>
        </p:txBody>
      </p:sp>
      <p:sp>
        <p:nvSpPr>
          <p:cNvPr id="4" name="Date Placeholder 3"/>
          <p:cNvSpPr>
            <a:spLocks noGrp="1"/>
          </p:cNvSpPr>
          <p:nvPr>
            <p:ph type="dt" sz="half" idx="10"/>
          </p:nvPr>
        </p:nvSpPr>
        <p:spPr bwMode="gray"/>
        <p:txBody>
          <a:bodyPr/>
          <a:lstStyle/>
          <a:p>
            <a:fld id="{9065E4CF-EBF2-411B-90EB-2E76E7DBD66F}" type="datetime1">
              <a:rPr lang="en-US" smtClean="0"/>
              <a:t>5/24/2022</a:t>
            </a:fld>
            <a:endParaRPr lang="en-US"/>
          </a:p>
        </p:txBody>
      </p:sp>
      <p:sp>
        <p:nvSpPr>
          <p:cNvPr id="5" name="Footer Placeholder 4"/>
          <p:cNvSpPr>
            <a:spLocks noGrp="1"/>
          </p:cNvSpPr>
          <p:nvPr>
            <p:ph type="ftr" sz="quarter" idx="11"/>
          </p:nvPr>
        </p:nvSpPr>
        <p:spPr bwMode="gray">
          <a:xfrm>
            <a:off x="974672" y="6617933"/>
            <a:ext cx="8640000" cy="108000"/>
          </a:xfrm>
        </p:spPr>
        <p:txBody>
          <a:bodyPr/>
          <a:lstStyle/>
          <a:p>
            <a:r>
              <a:rPr lang="en-US"/>
              <a:t>/// Intro to DCT DACH Symposium /// May 2022 </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a:p>
        </p:txBody>
      </p:sp>
      <p:sp>
        <p:nvSpPr>
          <p:cNvPr id="11" name="Text Placeholder 10"/>
          <p:cNvSpPr>
            <a:spLocks noGrp="1"/>
          </p:cNvSpPr>
          <p:nvPr>
            <p:ph type="body" sz="quarter" idx="14"/>
          </p:nvPr>
        </p:nvSpPr>
        <p:spPr bwMode="gray">
          <a:xfrm>
            <a:off x="980281" y="1732751"/>
            <a:ext cx="10800000" cy="4752000"/>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pic>
        <p:nvPicPr>
          <p:cNvPr id="9" name="Picture 2" descr="\\nas-mainz\Projekte_vertraulich\Bayer\17-0612_Fischer_CI-Redesign\vom Kunden\Bayer_Cross_2017_on-Screen_RGB_170630.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96018" y="617155"/>
            <a:ext cx="399773" cy="399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B4B4C9C-2BC9-4530-8440-F5FE429EF6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78314" y="259857"/>
            <a:ext cx="1877522" cy="75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1345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2A724E-43B5-46D5-9E3F-4716432710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3980" y="243380"/>
            <a:ext cx="1887015" cy="75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275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4424008" y="11386"/>
            <a:ext cx="7766405" cy="6777596"/>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a:t>
            </a:r>
            <a:endParaRPr lang="ko-KR" altLang="en-US"/>
          </a:p>
        </p:txBody>
      </p:sp>
      <p:pic>
        <p:nvPicPr>
          <p:cNvPr id="3" name="Picture 2">
            <a:extLst>
              <a:ext uri="{FF2B5EF4-FFF2-40B4-BE49-F238E27FC236}">
                <a16:creationId xmlns:a16="http://schemas.microsoft.com/office/drawing/2014/main" id="{52A15996-5026-4A79-811F-D914279F1F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0779" y="6032043"/>
            <a:ext cx="1887015" cy="75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9634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Images &amp; Contents Layout">
    <p:bg>
      <p:bgPr>
        <a:solidFill>
          <a:schemeClr val="bg1"/>
        </a:solidFill>
        <a:effectLst/>
      </p:bgPr>
    </p:bg>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1A84864B-4E97-43BB-999C-B2B0E144BBB2}"/>
              </a:ext>
            </a:extLst>
          </p:cNvPr>
          <p:cNvPicPr>
            <a:picLocks noChangeAspect="1"/>
          </p:cNvPicPr>
          <p:nvPr userDrawn="1"/>
        </p:nvPicPr>
        <p:blipFill>
          <a:blip r:embed="rId2">
            <a:alphaModFix amt="70000"/>
          </a:blip>
          <a:stretch>
            <a:fillRect/>
          </a:stretch>
        </p:blipFill>
        <p:spPr>
          <a:xfrm>
            <a:off x="1" y="14389"/>
            <a:ext cx="12190412" cy="3655967"/>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61C876E-6F70-42F9-B361-72E219268730}"/>
              </a:ext>
            </a:extLst>
          </p:cNvPr>
          <p:cNvPicPr>
            <a:picLocks noChangeAspect="1"/>
          </p:cNvPicPr>
          <p:nvPr userDrawn="1"/>
        </p:nvPicPr>
        <p:blipFill rotWithShape="1">
          <a:blip r:embed="rId3"/>
          <a:srcRect l="1931"/>
          <a:stretch/>
        </p:blipFill>
        <p:spPr>
          <a:xfrm>
            <a:off x="243839" y="351262"/>
            <a:ext cx="11700045" cy="2255753"/>
          </a:xfrm>
          <a:prstGeom prst="roundRect">
            <a:avLst/>
          </a:prstGeom>
        </p:spPr>
      </p:pic>
      <p:sp>
        <p:nvSpPr>
          <p:cNvPr id="5" name="Rectangle: Rounded Corners 4">
            <a:extLst>
              <a:ext uri="{FF2B5EF4-FFF2-40B4-BE49-F238E27FC236}">
                <a16:creationId xmlns:a16="http://schemas.microsoft.com/office/drawing/2014/main" id="{B3605FEB-F3F4-469C-B066-0EB70A3B5164}"/>
              </a:ext>
            </a:extLst>
          </p:cNvPr>
          <p:cNvSpPr/>
          <p:nvPr userDrawn="1"/>
        </p:nvSpPr>
        <p:spPr bwMode="gray">
          <a:xfrm>
            <a:off x="243839" y="398065"/>
            <a:ext cx="11644617" cy="2099804"/>
          </a:xfrm>
          <a:prstGeom prst="roundRect">
            <a:avLst/>
          </a:prstGeom>
          <a:noFill/>
          <a:ln w="57150">
            <a:solidFill>
              <a:srgbClr val="8F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nl-BE" sz="1800" b="0" i="0" u="none" baseline="0">
              <a:solidFill>
                <a:srgbClr val="FFFFFF"/>
              </a:solidFill>
              <a:latin typeface="Arial" panose="020B0604020202020204" pitchFamily="34" charset="0"/>
            </a:endParaRPr>
          </a:p>
        </p:txBody>
      </p:sp>
      <p:pic>
        <p:nvPicPr>
          <p:cNvPr id="12" name="Picture 3" descr="E:\002-KIMS BUSINESS\007-02-MaxPPT-Contents\150902-com-Global-Laptop\mo900.png">
            <a:extLst>
              <a:ext uri="{FF2B5EF4-FFF2-40B4-BE49-F238E27FC236}">
                <a16:creationId xmlns:a16="http://schemas.microsoft.com/office/drawing/2014/main" id="{1001C44E-23FB-4980-BF69-F4244356C8F9}"/>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18253"/>
          <a:stretch/>
        </p:blipFill>
        <p:spPr bwMode="auto">
          <a:xfrm>
            <a:off x="0" y="2298032"/>
            <a:ext cx="3725354" cy="455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0070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Images &amp; Contents Layout">
    <p:bg>
      <p:bgPr>
        <a:solidFill>
          <a:schemeClr val="bg1"/>
        </a:solidFill>
        <a:effectLst/>
      </p:bgPr>
    </p:bg>
    <p:spTree>
      <p:nvGrpSpPr>
        <p:cNvPr id="1" name=""/>
        <p:cNvGrpSpPr/>
        <p:nvPr/>
      </p:nvGrpSpPr>
      <p:grpSpPr>
        <a:xfrm>
          <a:off x="0" y="0"/>
          <a:ext cx="0" cy="0"/>
          <a:chOff x="0" y="0"/>
          <a:chExt cx="0" cy="0"/>
        </a:xfrm>
      </p:grpSpPr>
      <p:pic>
        <p:nvPicPr>
          <p:cNvPr id="12" name="Picture 3" descr="E:\002-KIMS BUSINESS\007-02-MaxPPT-Contents\150902-com-Global-Laptop\mo900.png">
            <a:extLst>
              <a:ext uri="{FF2B5EF4-FFF2-40B4-BE49-F238E27FC236}">
                <a16:creationId xmlns:a16="http://schemas.microsoft.com/office/drawing/2014/main" id="{1001C44E-23FB-4980-BF69-F4244356C8F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a:off x="0" y="-25003"/>
            <a:ext cx="5623202" cy="68830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posing for the camera&#10;&#10;Description automatically generated">
            <a:extLst>
              <a:ext uri="{FF2B5EF4-FFF2-40B4-BE49-F238E27FC236}">
                <a16:creationId xmlns:a16="http://schemas.microsoft.com/office/drawing/2014/main" id="{1A84864B-4E97-43BB-999C-B2B0E144BBB2}"/>
              </a:ext>
            </a:extLst>
          </p:cNvPr>
          <p:cNvPicPr>
            <a:picLocks noChangeAspect="1"/>
          </p:cNvPicPr>
          <p:nvPr userDrawn="1"/>
        </p:nvPicPr>
        <p:blipFill rotWithShape="1">
          <a:blip r:embed="rId4">
            <a:alphaModFix amt="70000"/>
          </a:blip>
          <a:srcRect t="27830"/>
          <a:stretch/>
        </p:blipFill>
        <p:spPr>
          <a:xfrm>
            <a:off x="-1" y="4913813"/>
            <a:ext cx="12190413" cy="2638502"/>
          </a:xfrm>
          <a:prstGeom prst="rect">
            <a:avLst/>
          </a:prstGeom>
        </p:spPr>
      </p:pic>
      <p:grpSp>
        <p:nvGrpSpPr>
          <p:cNvPr id="2" name="Group 1">
            <a:extLst>
              <a:ext uri="{FF2B5EF4-FFF2-40B4-BE49-F238E27FC236}">
                <a16:creationId xmlns:a16="http://schemas.microsoft.com/office/drawing/2014/main" id="{772AFFFD-D5E1-41CD-99AB-AD4FEB1E8398}"/>
              </a:ext>
            </a:extLst>
          </p:cNvPr>
          <p:cNvGrpSpPr/>
          <p:nvPr userDrawn="1"/>
        </p:nvGrpSpPr>
        <p:grpSpPr>
          <a:xfrm>
            <a:off x="282760" y="5119344"/>
            <a:ext cx="11577185" cy="1482785"/>
            <a:chOff x="201731" y="4593116"/>
            <a:chExt cx="11681193" cy="2255753"/>
          </a:xfrm>
        </p:grpSpPr>
        <p:pic>
          <p:nvPicPr>
            <p:cNvPr id="4" name="Picture 3" descr="A screenshot of a cell phone&#10;&#10;Description automatically generated">
              <a:extLst>
                <a:ext uri="{FF2B5EF4-FFF2-40B4-BE49-F238E27FC236}">
                  <a16:creationId xmlns:a16="http://schemas.microsoft.com/office/drawing/2014/main" id="{361C876E-6F70-42F9-B361-72E219268730}"/>
                </a:ext>
              </a:extLst>
            </p:cNvPr>
            <p:cNvPicPr>
              <a:picLocks noChangeAspect="1"/>
            </p:cNvPicPr>
            <p:nvPr userDrawn="1"/>
          </p:nvPicPr>
          <p:blipFill rotWithShape="1">
            <a:blip r:embed="rId5"/>
            <a:srcRect l="1931"/>
            <a:stretch/>
          </p:blipFill>
          <p:spPr>
            <a:xfrm>
              <a:off x="238307" y="4593116"/>
              <a:ext cx="11644617" cy="2255753"/>
            </a:xfrm>
            <a:prstGeom prst="roundRect">
              <a:avLst/>
            </a:prstGeom>
          </p:spPr>
        </p:pic>
        <p:sp>
          <p:nvSpPr>
            <p:cNvPr id="5" name="Rectangle: Rounded Corners 4">
              <a:extLst>
                <a:ext uri="{FF2B5EF4-FFF2-40B4-BE49-F238E27FC236}">
                  <a16:creationId xmlns:a16="http://schemas.microsoft.com/office/drawing/2014/main" id="{B3605FEB-F3F4-469C-B066-0EB70A3B5164}"/>
                </a:ext>
              </a:extLst>
            </p:cNvPr>
            <p:cNvSpPr/>
            <p:nvPr userDrawn="1"/>
          </p:nvSpPr>
          <p:spPr bwMode="gray">
            <a:xfrm>
              <a:off x="201731" y="4683122"/>
              <a:ext cx="11644617" cy="2099804"/>
            </a:xfrm>
            <a:prstGeom prst="roundRect">
              <a:avLst/>
            </a:prstGeom>
            <a:noFill/>
            <a:ln w="57150">
              <a:solidFill>
                <a:srgbClr val="8F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nl-BE" sz="1800" b="0" i="0" u="none" baseline="0">
                <a:solidFill>
                  <a:srgbClr val="FFFFFF"/>
                </a:solidFill>
                <a:latin typeface="Arial" panose="020B0604020202020204" pitchFamily="34" charset="0"/>
              </a:endParaRPr>
            </a:p>
          </p:txBody>
        </p:sp>
      </p:grpSp>
    </p:spTree>
    <p:extLst>
      <p:ext uri="{BB962C8B-B14F-4D97-AF65-F5344CB8AC3E}">
        <p14:creationId xmlns:p14="http://schemas.microsoft.com/office/powerpoint/2010/main" val="27726646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TWOCOLUMN-01">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440582" y="1205052"/>
            <a:ext cx="4130824" cy="1032847"/>
          </a:xfrm>
        </p:spPr>
        <p:txBody>
          <a:bodyPr lIns="0" tIns="0" rIns="0" bIns="0" anchor="b" anchorCtr="0"/>
          <a:lstStyle>
            <a:lvl1pPr>
              <a:lnSpc>
                <a:spcPts val="4000"/>
              </a:lnSpc>
              <a:defRPr sz="3600" b="1" i="0">
                <a:solidFill>
                  <a:srgbClr val="3D2E56"/>
                </a:solidFill>
                <a:latin typeface="Arial Black"/>
                <a:cs typeface="Arial Black"/>
              </a:defRPr>
            </a:lvl1pPr>
          </a:lstStyle>
          <a:p>
            <a:r>
              <a:rPr lang="en-US"/>
              <a:t>Headline</a:t>
            </a:r>
            <a:br>
              <a:rPr lang="en-US"/>
            </a:br>
            <a:r>
              <a:rPr lang="en-US"/>
              <a:t>Treatment</a:t>
            </a:r>
            <a:endParaRPr/>
          </a:p>
        </p:txBody>
      </p:sp>
      <p:sp>
        <p:nvSpPr>
          <p:cNvPr id="24" name="object 435">
            <a:extLst>
              <a:ext uri="{FF2B5EF4-FFF2-40B4-BE49-F238E27FC236}">
                <a16:creationId xmlns:a16="http://schemas.microsoft.com/office/drawing/2014/main" id="{25546A5E-B6CD-4540-A245-A7CEC2BC315D}"/>
              </a:ext>
            </a:extLst>
          </p:cNvPr>
          <p:cNvSpPr/>
          <p:nvPr userDrawn="1"/>
        </p:nvSpPr>
        <p:spPr>
          <a:xfrm>
            <a:off x="10178689" y="457781"/>
            <a:ext cx="1554280" cy="31976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pic>
        <p:nvPicPr>
          <p:cNvPr id="33" name="Picture 32">
            <a:extLst>
              <a:ext uri="{FF2B5EF4-FFF2-40B4-BE49-F238E27FC236}">
                <a16:creationId xmlns:a16="http://schemas.microsoft.com/office/drawing/2014/main" id="{2906B699-FAD3-954A-B141-1F2309C3896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5055"/>
          <a:stretch/>
        </p:blipFill>
        <p:spPr>
          <a:xfrm rot="16200000">
            <a:off x="6170562" y="-1411219"/>
            <a:ext cx="1063256" cy="3885694"/>
          </a:xfrm>
          <a:prstGeom prst="rect">
            <a:avLst/>
          </a:prstGeom>
        </p:spPr>
      </p:pic>
      <p:sp>
        <p:nvSpPr>
          <p:cNvPr id="38" name="Holder 3">
            <a:extLst>
              <a:ext uri="{FF2B5EF4-FFF2-40B4-BE49-F238E27FC236}">
                <a16:creationId xmlns:a16="http://schemas.microsoft.com/office/drawing/2014/main" id="{9AF784C3-63AC-EC4E-9B8F-AECAD0C18F3F}"/>
              </a:ext>
            </a:extLst>
          </p:cNvPr>
          <p:cNvSpPr>
            <a:spLocks noGrp="1"/>
          </p:cNvSpPr>
          <p:nvPr>
            <p:ph type="body" idx="1"/>
          </p:nvPr>
        </p:nvSpPr>
        <p:spPr>
          <a:xfrm>
            <a:off x="454600" y="2566598"/>
            <a:ext cx="5031086" cy="215444"/>
          </a:xfrm>
        </p:spPr>
        <p:txBody>
          <a:bodyPr lIns="0" tIns="0" rIns="0" bIns="0"/>
          <a:lstStyle>
            <a:lvl1pPr marL="0" indent="0">
              <a:buFont typeface="Arial" panose="020B0604020202020204" pitchFamily="34" charset="0"/>
              <a:buNone/>
              <a:defRPr sz="1400" b="0" i="0">
                <a:solidFill>
                  <a:srgbClr val="3D2D54"/>
                </a:solidFill>
              </a:defRPr>
            </a:lvl1pPr>
            <a:lvl2pPr marL="457154" indent="0">
              <a:buFont typeface="Arial" panose="020B0604020202020204" pitchFamily="34" charset="0"/>
              <a:buNone/>
              <a:defRPr>
                <a:latin typeface="Arial" panose="020B0604020202020204" pitchFamily="34" charset="0"/>
                <a:cs typeface="Arial" panose="020B0604020202020204" pitchFamily="34" charset="0"/>
              </a:defRPr>
            </a:lvl2pPr>
          </a:lstStyle>
          <a:p>
            <a:pPr lvl="0"/>
            <a:endParaRPr/>
          </a:p>
        </p:txBody>
      </p:sp>
      <p:sp>
        <p:nvSpPr>
          <p:cNvPr id="40" name="Holder 3">
            <a:extLst>
              <a:ext uri="{FF2B5EF4-FFF2-40B4-BE49-F238E27FC236}">
                <a16:creationId xmlns:a16="http://schemas.microsoft.com/office/drawing/2014/main" id="{D9268594-3D82-294E-AFCD-E639057D6669}"/>
              </a:ext>
            </a:extLst>
          </p:cNvPr>
          <p:cNvSpPr>
            <a:spLocks noGrp="1"/>
          </p:cNvSpPr>
          <p:nvPr>
            <p:ph type="body" idx="10"/>
          </p:nvPr>
        </p:nvSpPr>
        <p:spPr>
          <a:xfrm>
            <a:off x="6095207" y="2566597"/>
            <a:ext cx="5031086" cy="215444"/>
          </a:xfrm>
        </p:spPr>
        <p:txBody>
          <a:bodyPr lIns="0" tIns="0" rIns="0" bIns="0"/>
          <a:lstStyle>
            <a:lvl1pPr marL="0" indent="0">
              <a:buNone/>
              <a:defRPr sz="1400" b="0" i="0">
                <a:solidFill>
                  <a:srgbClr val="3D2D54"/>
                </a:solidFill>
              </a:defRPr>
            </a:lvl1pPr>
          </a:lstStyle>
          <a:p>
            <a:endParaRPr/>
          </a:p>
        </p:txBody>
      </p:sp>
    </p:spTree>
    <p:extLst>
      <p:ext uri="{BB962C8B-B14F-4D97-AF65-F5344CB8AC3E}">
        <p14:creationId xmlns:p14="http://schemas.microsoft.com/office/powerpoint/2010/main" val="32318347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1976765" y="403540"/>
            <a:ext cx="9624002"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337" y="1843721"/>
            <a:ext cx="4680000" cy="4641030"/>
          </a:xfrm>
        </p:spPr>
        <p:txBody>
          <a:bodyPr/>
          <a:lstStyle>
            <a:lvl1pPr marL="270000" indent="-270000">
              <a:spcBef>
                <a:spcPts val="1800"/>
              </a:spcBef>
              <a:spcAft>
                <a:spcPts val="0"/>
              </a:spcAft>
              <a:buFontTx/>
              <a:buBlip>
                <a:blip r:embed="rId3"/>
              </a:buBlip>
              <a:defRPr sz="2000"/>
            </a:lvl1pPr>
            <a:lvl2pPr marL="540000" indent="-270000">
              <a:spcBef>
                <a:spcPts val="600"/>
              </a:spcBef>
              <a:spcAft>
                <a:spcPts val="0"/>
              </a:spcAft>
              <a:buFontTx/>
              <a:buBlip>
                <a:blip r:embed="rId4"/>
              </a:buBlip>
              <a:defRPr sz="2000"/>
            </a:lvl2pPr>
            <a:lvl3pPr marL="810000" indent="-270000">
              <a:spcBef>
                <a:spcPts val="600"/>
              </a:spcBef>
              <a:spcAft>
                <a:spcPts val="0"/>
              </a:spcAft>
              <a:buFontTx/>
              <a:buBlip>
                <a:blip r:embed="rId5"/>
              </a:buBlip>
              <a:defRPr sz="2000"/>
            </a:lvl3pPr>
            <a:lvl4pPr marL="1080000" indent="-270000">
              <a:spcBef>
                <a:spcPts val="600"/>
              </a:spcBef>
              <a:spcAft>
                <a:spcPts val="0"/>
              </a:spcAft>
              <a:buFontTx/>
              <a:buBlip>
                <a:blip r:embed="rId6"/>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DD06278B-5A32-44C6-A208-5C84A7548951}" type="datetime1">
              <a:rPr lang="en-US" smtClean="0"/>
              <a:t>5/24/2022</a:t>
            </a:fld>
            <a:endParaRPr lang="en-US" dirty="0"/>
          </a:p>
        </p:txBody>
      </p:sp>
      <p:sp>
        <p:nvSpPr>
          <p:cNvPr id="4" name="Footer Placeholder 3"/>
          <p:cNvSpPr>
            <a:spLocks noGrp="1"/>
          </p:cNvSpPr>
          <p:nvPr>
            <p:ph type="ftr" sz="quarter" idx="11"/>
          </p:nvPr>
        </p:nvSpPr>
        <p:spPr bwMode="gray">
          <a:xfrm>
            <a:off x="974672" y="6617933"/>
            <a:ext cx="5710665" cy="108000"/>
          </a:xfrm>
        </p:spPr>
        <p:txBody>
          <a:bodyPr/>
          <a:lstStyle/>
          <a:p>
            <a:r>
              <a:rPr lang="en-US"/>
              <a:t>/// Intro to DCT DACH Symposium /// May 2022 </a:t>
            </a:r>
            <a:endParaRPr lang="en-US" dirty="0"/>
          </a:p>
        </p:txBody>
      </p:sp>
      <p:sp>
        <p:nvSpPr>
          <p:cNvPr id="5" name="Slide Number Placeholder 4"/>
          <p:cNvSpPr>
            <a:spLocks noGrp="1"/>
          </p:cNvSpPr>
          <p:nvPr>
            <p:ph type="sldNum" sz="quarter" idx="12"/>
          </p:nvPr>
        </p:nvSpPr>
        <p:spPr bwMode="gray">
          <a:xfrm>
            <a:off x="195843" y="6617933"/>
            <a:ext cx="392326" cy="108000"/>
          </a:xfrm>
        </p:spPr>
        <p:txBody>
          <a:bodyPr/>
          <a:lstStyle/>
          <a:p>
            <a:fld id="{EEAD9179-7A6B-4268-BEB2-F3B8EB06115B}" type="slidenum">
              <a:rPr lang="en-US" smtClean="0"/>
              <a:pPr/>
              <a:t>‹Nr.›</a:t>
            </a:fld>
            <a:endParaRPr lang="en-US" dirty="0"/>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gray">
          <a:xfrm>
            <a:off x="701832" y="704850"/>
            <a:ext cx="720000"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bwMode="black">
          <a:xfrm>
            <a:off x="7804236" y="1"/>
            <a:ext cx="4386177"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6" name="Logoschutz" hidden="1"/>
          <p:cNvSpPr/>
          <p:nvPr userDrawn="1">
            <p:custDataLst>
              <p:tags r:id="rId1"/>
            </p:custDataLst>
          </p:nvPr>
        </p:nvSpPr>
        <p:spPr bwMode="gray">
          <a:xfrm>
            <a:off x="521832" y="524850"/>
            <a:ext cx="1080000"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Logo</a:t>
            </a:r>
          </a:p>
          <a:p>
            <a:pPr algn="ctr"/>
            <a:r>
              <a:rPr lang="de-DE" dirty="0">
                <a:solidFill>
                  <a:schemeClr val="tx1"/>
                </a:solidFill>
              </a:rPr>
              <a:t>Schutz</a:t>
            </a:r>
          </a:p>
        </p:txBody>
      </p:sp>
      <p:pic>
        <p:nvPicPr>
          <p:cNvPr id="12" name="Picture 2">
            <a:extLst>
              <a:ext uri="{FF2B5EF4-FFF2-40B4-BE49-F238E27FC236}">
                <a16:creationId xmlns:a16="http://schemas.microsoft.com/office/drawing/2014/main" id="{9B154A90-9917-45AC-8182-7B4E51D58D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78314" y="259857"/>
            <a:ext cx="1877522" cy="753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54">
          <p15:clr>
            <a:srgbClr val="FBAE40"/>
          </p15:clr>
        </p15:guide>
        <p15:guide id="2" orient="horz" pos="4086">
          <p15:clr>
            <a:srgbClr val="FBAE40"/>
          </p15:clr>
        </p15:guide>
        <p15:guide id="3" orient="horz" pos="1162">
          <p15:clr>
            <a:srgbClr val="FBAE40"/>
          </p15:clr>
        </p15:guide>
        <p15:guide id="4" pos="42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575"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dirty="0" err="1"/>
          </a:p>
        </p:txBody>
      </p:sp>
      <p:sp>
        <p:nvSpPr>
          <p:cNvPr id="3" name="Date Placeholder 2"/>
          <p:cNvSpPr>
            <a:spLocks noGrp="1"/>
          </p:cNvSpPr>
          <p:nvPr>
            <p:ph type="dt" sz="half" idx="10"/>
          </p:nvPr>
        </p:nvSpPr>
        <p:spPr bwMode="gray"/>
        <p:txBody>
          <a:bodyPr/>
          <a:lstStyle/>
          <a:p>
            <a:fld id="{01D2E08E-7F04-41F4-B497-39D2A725B767}" type="datetime1">
              <a:rPr lang="en-US" smtClean="0"/>
              <a:t>5/24/2022</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dirty="0"/>
          </a:p>
        </p:txBody>
      </p:sp>
      <p:sp>
        <p:nvSpPr>
          <p:cNvPr id="26" name="Subtitle 2"/>
          <p:cNvSpPr>
            <a:spLocks noGrp="1"/>
          </p:cNvSpPr>
          <p:nvPr>
            <p:ph type="subTitle" idx="1"/>
          </p:nvPr>
        </p:nvSpPr>
        <p:spPr bwMode="black">
          <a:xfrm>
            <a:off x="6846097" y="3064854"/>
            <a:ext cx="4500000"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black">
          <a:xfrm>
            <a:off x="1809949" y="1473902"/>
            <a:ext cx="4140000"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111" y="1"/>
            <a:ext cx="2593510"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34135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39926" y="0"/>
            <a:ext cx="645048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a:p>
          </p:txBody>
        </p:sp>
      </p:grpSp>
      <p:sp>
        <p:nvSpPr>
          <p:cNvPr id="6" name="Freeform 5"/>
          <p:cNvSpPr/>
          <p:nvPr/>
        </p:nvSpPr>
        <p:spPr bwMode="ltGray">
          <a:xfrm>
            <a:off x="0" y="0"/>
            <a:ext cx="2104575"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dirty="0" err="1"/>
          </a:p>
        </p:txBody>
      </p:sp>
      <p:sp>
        <p:nvSpPr>
          <p:cNvPr id="2" name="Title 1"/>
          <p:cNvSpPr>
            <a:spLocks noGrp="1"/>
          </p:cNvSpPr>
          <p:nvPr>
            <p:ph type="title"/>
          </p:nvPr>
        </p:nvSpPr>
        <p:spPr bwMode="black">
          <a:xfrm>
            <a:off x="6678387" y="2989333"/>
            <a:ext cx="4500000"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BC2F64FB-0431-486F-9D08-BBC60BCCF4C7}" type="datetime1">
              <a:rPr lang="en-US" smtClean="0"/>
              <a:t>5/24/2022</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dirty="0"/>
          </a:p>
        </p:txBody>
      </p:sp>
      <p:sp>
        <p:nvSpPr>
          <p:cNvPr id="26" name="Subtitle 2"/>
          <p:cNvSpPr>
            <a:spLocks noGrp="1"/>
          </p:cNvSpPr>
          <p:nvPr>
            <p:ph type="subTitle" idx="1"/>
          </p:nvPr>
        </p:nvSpPr>
        <p:spPr bwMode="black">
          <a:xfrm>
            <a:off x="1902190" y="2134650"/>
            <a:ext cx="4500000"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67840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0"/>
            <a:ext cx="2104575"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dirty="0" err="1"/>
          </a:p>
        </p:txBody>
      </p:sp>
      <p:sp>
        <p:nvSpPr>
          <p:cNvPr id="2" name="Title 1"/>
          <p:cNvSpPr>
            <a:spLocks noGrp="1"/>
          </p:cNvSpPr>
          <p:nvPr>
            <p:ph type="title"/>
          </p:nvPr>
        </p:nvSpPr>
        <p:spPr bwMode="black">
          <a:xfrm>
            <a:off x="4854344" y="1462158"/>
            <a:ext cx="4500000"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96AC22E6-168E-44D3-9123-F8FE5F99C418}" type="datetime1">
              <a:rPr lang="en-US" smtClean="0"/>
              <a:t>5/24/2022</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 Intro to DCT DACH Symposium /// May 2022 </a:t>
            </a:r>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‹Nr.›</a:t>
            </a:fld>
            <a:endParaRPr lang="en-US" dirty="0"/>
          </a:p>
        </p:txBody>
      </p:sp>
      <p:sp>
        <p:nvSpPr>
          <p:cNvPr id="48" name="Subtitle 2"/>
          <p:cNvSpPr>
            <a:spLocks noGrp="1"/>
          </p:cNvSpPr>
          <p:nvPr>
            <p:ph type="subTitle" idx="1"/>
          </p:nvPr>
        </p:nvSpPr>
        <p:spPr bwMode="black">
          <a:xfrm>
            <a:off x="7055681" y="3064854"/>
            <a:ext cx="4500000"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608" y="1"/>
            <a:ext cx="414884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00" y="617699"/>
            <a:ext cx="395248"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26925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10798461"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D79100D-023B-4743-AFA5-06704AC25D18}" type="datetime1">
              <a:rPr lang="en-US" smtClean="0"/>
              <a:t>5/24/2022</a:t>
            </a:fld>
            <a:endParaRPr lang="en-US" dirty="0"/>
          </a:p>
        </p:txBody>
      </p:sp>
      <p:sp>
        <p:nvSpPr>
          <p:cNvPr id="5" name="Footer Placeholder 4"/>
          <p:cNvSpPr>
            <a:spLocks noGrp="1"/>
          </p:cNvSpPr>
          <p:nvPr>
            <p:ph type="ftr" sz="quarter" idx="11"/>
          </p:nvPr>
        </p:nvSpPr>
        <p:spPr bwMode="gray"/>
        <p:txBody>
          <a:body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4"/>
          </p:nvPr>
        </p:nvSpPr>
        <p:spPr>
          <a:xfrm>
            <a:off x="981820" y="1732751"/>
            <a:ext cx="10798461" cy="475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0318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1094">
          <p15:clr>
            <a:srgbClr val="FBAE40"/>
          </p15:clr>
        </p15:guide>
        <p15:guide id="4" orient="horz" pos="408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820" y="1138299"/>
            <a:ext cx="10798461"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9B2F0B8-198D-46CE-9769-28644F72F009}" type="datetime1">
              <a:rPr lang="en-US" smtClean="0"/>
              <a:t>5/24/2022</a:t>
            </a:fld>
            <a:endParaRPr lang="en-US" dirty="0"/>
          </a:p>
        </p:txBody>
      </p:sp>
      <p:sp>
        <p:nvSpPr>
          <p:cNvPr id="5" name="Footer Placeholder 4"/>
          <p:cNvSpPr>
            <a:spLocks noGrp="1"/>
          </p:cNvSpPr>
          <p:nvPr>
            <p:ph type="ftr" sz="quarter" idx="11"/>
          </p:nvPr>
        </p:nvSpPr>
        <p:spPr bwMode="gray"/>
        <p:txBody>
          <a:bodyPr/>
          <a:lstStyle/>
          <a:p>
            <a:r>
              <a:rPr lang="en-US"/>
              <a:t>/// Intro to DCT DACH Symposium /// May 2022 </a:t>
            </a:r>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‹Nr.›</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04" y="617155"/>
            <a:ext cx="399600"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6"/>
          </p:nvPr>
        </p:nvSpPr>
        <p:spPr>
          <a:xfrm>
            <a:off x="981820" y="1732750"/>
            <a:ext cx="522000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12"/>
          <p:cNvSpPr>
            <a:spLocks noGrp="1"/>
          </p:cNvSpPr>
          <p:nvPr>
            <p:ph sz="quarter" idx="17"/>
          </p:nvPr>
        </p:nvSpPr>
        <p:spPr>
          <a:xfrm>
            <a:off x="6559603" y="1732750"/>
            <a:ext cx="522000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06" y="509323"/>
            <a:ext cx="61200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2984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1094">
          <p15:clr>
            <a:srgbClr val="FBAE40"/>
          </p15:clr>
        </p15:guide>
        <p15:guide id="4" orient="horz" pos="4085">
          <p15:clr>
            <a:srgbClr val="FBAE40"/>
          </p15:clr>
        </p15:guide>
        <p15:guide id="5" pos="619">
          <p15:clr>
            <a:srgbClr val="FBAE40"/>
          </p15:clr>
        </p15:guide>
        <p15:guide id="6" pos="742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4.png"/><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3.pn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2.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ags" Target="../tags/tag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281" y="1732751"/>
            <a:ext cx="10800000" cy="475200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nvPr>
        </p:nvSpPr>
        <p:spPr bwMode="gray">
          <a:xfrm>
            <a:off x="981821" y="181938"/>
            <a:ext cx="10798460" cy="864000"/>
          </a:xfrm>
          <a:prstGeom prst="rect">
            <a:avLst/>
          </a:prstGeom>
        </p:spPr>
        <p:txBody>
          <a:bodyPr vert="horz" lIns="0" tIns="0" rIns="0" bIns="0" rtlCol="0" anchor="b">
            <a:noAutofit/>
          </a:bodyPr>
          <a:lstStyle/>
          <a:p>
            <a:r>
              <a:rPr lang="de-DE"/>
              <a:t>Titelmasterformat durch Klicken bearbeiten</a:t>
            </a:r>
            <a:endParaRPr lang="en-US" dirty="0"/>
          </a:p>
        </p:txBody>
      </p:sp>
      <p:sp>
        <p:nvSpPr>
          <p:cNvPr id="4" name="Date Placeholder 3"/>
          <p:cNvSpPr>
            <a:spLocks noGrp="1"/>
          </p:cNvSpPr>
          <p:nvPr>
            <p:ph type="dt" sz="half" idx="2"/>
          </p:nvPr>
        </p:nvSpPr>
        <p:spPr bwMode="gray">
          <a:xfrm>
            <a:off x="11121231" y="6617933"/>
            <a:ext cx="488950"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169DF6F7-2667-40C7-BFC3-81834DEB47B0}" type="datetime1">
              <a:rPr lang="en-US" smtClean="0"/>
              <a:t>5/24/2022</a:t>
            </a:fld>
            <a:endParaRPr lang="en-US" dirty="0"/>
          </a:p>
        </p:txBody>
      </p:sp>
      <p:sp>
        <p:nvSpPr>
          <p:cNvPr id="5" name="Footer Placeholder 4"/>
          <p:cNvSpPr>
            <a:spLocks noGrp="1"/>
          </p:cNvSpPr>
          <p:nvPr>
            <p:ph type="ftr" sz="quarter" idx="3"/>
          </p:nvPr>
        </p:nvSpPr>
        <p:spPr bwMode="gray">
          <a:xfrm>
            <a:off x="974672" y="6617933"/>
            <a:ext cx="8640000" cy="108000"/>
          </a:xfrm>
          <a:prstGeom prst="rect">
            <a:avLst/>
          </a:prstGeom>
        </p:spPr>
        <p:txBody>
          <a:bodyPr vert="horz" lIns="0" tIns="0" rIns="0" bIns="0" rtlCol="0" anchor="t">
            <a:noAutofit/>
          </a:bodyPr>
          <a:lstStyle>
            <a:lvl1pPr algn="l">
              <a:defRPr sz="700">
                <a:solidFill>
                  <a:schemeClr val="accent1"/>
                </a:solidFill>
              </a:defRPr>
            </a:lvl1pPr>
            <a:lvl2pPr marL="0" indent="0">
              <a:defRPr sz="700">
                <a:solidFill>
                  <a:schemeClr val="accent1"/>
                </a:solidFill>
              </a:defRPr>
            </a:lvl2pPr>
            <a:lvl3pPr marL="0" indent="0">
              <a:defRPr sz="700">
                <a:solidFill>
                  <a:schemeClr val="accent1"/>
                </a:solidFill>
              </a:defRPr>
            </a:lvl3pPr>
            <a:lvl4pPr marL="0" indent="0">
              <a:defRPr sz="700">
                <a:solidFill>
                  <a:schemeClr val="accent1"/>
                </a:solidFill>
              </a:defRPr>
            </a:lvl4pPr>
            <a:lvl5pPr marL="0" indent="0">
              <a:defRPr sz="700">
                <a:solidFill>
                  <a:schemeClr val="accent1"/>
                </a:solidFill>
              </a:defRPr>
            </a:lvl5pPr>
            <a:lvl6pPr marL="0" indent="0">
              <a:tabLst/>
              <a:defRPr sz="700">
                <a:solidFill>
                  <a:schemeClr val="accent1"/>
                </a:solidFill>
              </a:defRPr>
            </a:lvl6pPr>
            <a:lvl7pPr marL="0" indent="0">
              <a:tabLst/>
              <a:defRPr sz="700">
                <a:solidFill>
                  <a:schemeClr val="accent1"/>
                </a:solidFill>
              </a:defRPr>
            </a:lvl7pPr>
            <a:lvl8pPr marL="0" indent="0">
              <a:defRPr sz="700">
                <a:solidFill>
                  <a:schemeClr val="accent1"/>
                </a:solidFill>
              </a:defRPr>
            </a:lvl8pPr>
            <a:lvl9pPr marL="0" indent="0">
              <a:defRPr sz="700">
                <a:solidFill>
                  <a:schemeClr val="accent1"/>
                </a:solidFill>
              </a:defRPr>
            </a:lvl9pPr>
          </a:lstStyle>
          <a:p>
            <a:r>
              <a:rPr lang="en-US"/>
              <a:t>/// Intro to DCT DACH Symposium /// May 2022 </a:t>
            </a:r>
            <a:endParaRPr lang="en-US" dirty="0"/>
          </a:p>
        </p:txBody>
      </p:sp>
      <p:sp>
        <p:nvSpPr>
          <p:cNvPr id="6" name="Slide Number Placeholder 5"/>
          <p:cNvSpPr>
            <a:spLocks noGrp="1"/>
          </p:cNvSpPr>
          <p:nvPr>
            <p:ph type="sldNum" sz="quarter" idx="4"/>
          </p:nvPr>
        </p:nvSpPr>
        <p:spPr bwMode="gray">
          <a:xfrm>
            <a:off x="195843" y="6617933"/>
            <a:ext cx="392326"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‹Nr.›</a:t>
            </a:fld>
            <a:endParaRPr lang="en-US" dirty="0"/>
          </a:p>
        </p:txBody>
      </p:sp>
      <p:sp>
        <p:nvSpPr>
          <p:cNvPr id="7" name="empower - DO NOT DELETE!!!" hidden="1"/>
          <p:cNvSpPr/>
          <p:nvPr userDrawn="1">
            <p:custDataLst>
              <p:tags r:id="rId19"/>
            </p:custDataLst>
          </p:nvPr>
        </p:nvSpPr>
        <p:spPr bwMode="gray">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381456129"/>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270000" indent="-270000" algn="l" defTabSz="914400" rtl="0" eaLnBrk="1" latinLnBrk="0" hangingPunct="1">
        <a:spcBef>
          <a:spcPts val="300"/>
        </a:spcBef>
        <a:spcAft>
          <a:spcPts val="600"/>
        </a:spcAft>
        <a:buFontTx/>
        <a:buBlip>
          <a:blip r:embed="rId20"/>
        </a:buBlip>
        <a:defRPr sz="1800" kern="1200">
          <a:solidFill>
            <a:schemeClr val="accent1"/>
          </a:solidFill>
          <a:latin typeface="+mn-lt"/>
          <a:ea typeface="+mn-ea"/>
          <a:cs typeface="+mn-cs"/>
        </a:defRPr>
      </a:lvl2pPr>
      <a:lvl3pPr marL="540000" indent="-270000" algn="l" defTabSz="914400" rtl="0" eaLnBrk="1" latinLnBrk="0" hangingPunct="1">
        <a:spcBef>
          <a:spcPts val="300"/>
        </a:spcBef>
        <a:spcAft>
          <a:spcPts val="600"/>
        </a:spcAft>
        <a:buFontTx/>
        <a:buBlip>
          <a:blip r:embed="rId21"/>
        </a:buBlip>
        <a:defRPr sz="1800" kern="1200">
          <a:solidFill>
            <a:schemeClr val="accent1"/>
          </a:solidFill>
          <a:latin typeface="+mn-lt"/>
          <a:ea typeface="+mn-ea"/>
          <a:cs typeface="+mn-cs"/>
        </a:defRPr>
      </a:lvl3pPr>
      <a:lvl4pPr marL="810000" indent="-270000" algn="l" defTabSz="914400" rtl="0" eaLnBrk="1" latinLnBrk="0" hangingPunct="1">
        <a:spcBef>
          <a:spcPts val="300"/>
        </a:spcBef>
        <a:spcAft>
          <a:spcPts val="600"/>
        </a:spcAft>
        <a:buFontTx/>
        <a:buBlip>
          <a:blip r:embed="rId22"/>
        </a:buBlip>
        <a:defRPr sz="1800" kern="1200">
          <a:solidFill>
            <a:schemeClr val="accent1"/>
          </a:solidFill>
          <a:latin typeface="+mn-lt"/>
          <a:ea typeface="+mn-ea"/>
          <a:cs typeface="+mn-cs"/>
        </a:defRPr>
      </a:lvl4pPr>
      <a:lvl5pPr marL="1080000" indent="-270000" algn="l" defTabSz="914400" rtl="0" eaLnBrk="1" latinLnBrk="0" hangingPunct="1">
        <a:spcBef>
          <a:spcPts val="300"/>
        </a:spcBef>
        <a:spcAft>
          <a:spcPts val="600"/>
        </a:spcAft>
        <a:buFontTx/>
        <a:buBlip>
          <a:blip r:embed="rId23"/>
        </a:buBlip>
        <a:defRPr sz="1800" kern="1200">
          <a:solidFill>
            <a:schemeClr val="accent1"/>
          </a:solidFill>
          <a:latin typeface="+mn-lt"/>
          <a:ea typeface="+mn-ea"/>
          <a:cs typeface="+mn-cs"/>
        </a:defRPr>
      </a:lvl5pPr>
      <a:lvl6pPr marL="108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281" y="1732751"/>
            <a:ext cx="10800000" cy="4752000"/>
          </a:xfrm>
          <a:prstGeom prst="rect">
            <a:avLst/>
          </a:prstGeom>
        </p:spPr>
        <p:txBody>
          <a:bodyPr vert="horz"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Title Placeholder 1"/>
          <p:cNvSpPr>
            <a:spLocks noGrp="1"/>
          </p:cNvSpPr>
          <p:nvPr>
            <p:ph type="title"/>
          </p:nvPr>
        </p:nvSpPr>
        <p:spPr bwMode="gray">
          <a:xfrm>
            <a:off x="981821" y="181938"/>
            <a:ext cx="8269868" cy="864000"/>
          </a:xfrm>
          <a:prstGeom prst="rect">
            <a:avLst/>
          </a:prstGeom>
        </p:spPr>
        <p:txBody>
          <a:bodyPr vert="horz" lIns="0" tIns="0" rIns="0" bIns="0" rtlCol="0" anchor="b">
            <a:noAutofit/>
          </a:bodyPr>
          <a:lstStyle/>
          <a:p>
            <a:r>
              <a:rPr lang="de-DE"/>
              <a:t>Titelmasterformat durch Klicken bearbeiten</a:t>
            </a:r>
            <a:endParaRPr lang="en-US"/>
          </a:p>
        </p:txBody>
      </p:sp>
      <p:sp>
        <p:nvSpPr>
          <p:cNvPr id="4" name="Date Placeholder 3"/>
          <p:cNvSpPr>
            <a:spLocks noGrp="1"/>
          </p:cNvSpPr>
          <p:nvPr>
            <p:ph type="dt" sz="half" idx="2"/>
          </p:nvPr>
        </p:nvSpPr>
        <p:spPr bwMode="gray">
          <a:xfrm>
            <a:off x="11121231" y="6617933"/>
            <a:ext cx="488950"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60CF9778-6671-44B5-99AA-D2C0784B723C}" type="datetime1">
              <a:rPr lang="en-US" smtClean="0"/>
              <a:t>5/24/2022</a:t>
            </a:fld>
            <a:endParaRPr lang="en-US"/>
          </a:p>
        </p:txBody>
      </p:sp>
      <p:sp>
        <p:nvSpPr>
          <p:cNvPr id="5" name="Footer Placeholder 4"/>
          <p:cNvSpPr>
            <a:spLocks noGrp="1"/>
          </p:cNvSpPr>
          <p:nvPr>
            <p:ph type="ftr" sz="quarter" idx="3"/>
          </p:nvPr>
        </p:nvSpPr>
        <p:spPr bwMode="gray">
          <a:xfrm>
            <a:off x="974672" y="6617933"/>
            <a:ext cx="8640000" cy="108000"/>
          </a:xfrm>
          <a:prstGeom prst="rect">
            <a:avLst/>
          </a:prstGeom>
        </p:spPr>
        <p:txBody>
          <a:bodyPr vert="horz" lIns="0" tIns="0" rIns="0" bIns="0" rtlCol="0" anchor="t">
            <a:noAutofit/>
          </a:bodyPr>
          <a:lstStyle>
            <a:lvl1pPr algn="l">
              <a:defRPr sz="700">
                <a:solidFill>
                  <a:schemeClr val="accent1"/>
                </a:solidFill>
              </a:defRPr>
            </a:lvl1pPr>
            <a:lvl2pPr marL="0" indent="0">
              <a:defRPr sz="700">
                <a:solidFill>
                  <a:schemeClr val="accent1"/>
                </a:solidFill>
              </a:defRPr>
            </a:lvl2pPr>
            <a:lvl3pPr marL="0" indent="0">
              <a:defRPr sz="700">
                <a:solidFill>
                  <a:schemeClr val="accent1"/>
                </a:solidFill>
              </a:defRPr>
            </a:lvl3pPr>
            <a:lvl4pPr marL="0" indent="0">
              <a:defRPr sz="700">
                <a:solidFill>
                  <a:schemeClr val="accent1"/>
                </a:solidFill>
              </a:defRPr>
            </a:lvl4pPr>
            <a:lvl5pPr marL="0" indent="0">
              <a:defRPr sz="700">
                <a:solidFill>
                  <a:schemeClr val="accent1"/>
                </a:solidFill>
              </a:defRPr>
            </a:lvl5pPr>
            <a:lvl6pPr marL="0" indent="0">
              <a:tabLst/>
              <a:defRPr sz="700">
                <a:solidFill>
                  <a:schemeClr val="accent1"/>
                </a:solidFill>
              </a:defRPr>
            </a:lvl6pPr>
            <a:lvl7pPr marL="0" indent="0">
              <a:tabLst/>
              <a:defRPr sz="700">
                <a:solidFill>
                  <a:schemeClr val="accent1"/>
                </a:solidFill>
              </a:defRPr>
            </a:lvl7pPr>
            <a:lvl8pPr marL="0" indent="0">
              <a:defRPr sz="700">
                <a:solidFill>
                  <a:schemeClr val="accent1"/>
                </a:solidFill>
              </a:defRPr>
            </a:lvl8pPr>
            <a:lvl9pPr marL="0" indent="0">
              <a:defRPr sz="700">
                <a:solidFill>
                  <a:schemeClr val="accent1"/>
                </a:solidFill>
              </a:defRPr>
            </a:lvl9pPr>
          </a:lstStyle>
          <a:p>
            <a:r>
              <a:rPr lang="en-US"/>
              <a:t>/// Intro to DCT DACH Symposium /// May 2022 </a:t>
            </a:r>
          </a:p>
        </p:txBody>
      </p:sp>
      <p:sp>
        <p:nvSpPr>
          <p:cNvPr id="6" name="Slide Number Placeholder 5"/>
          <p:cNvSpPr>
            <a:spLocks noGrp="1"/>
          </p:cNvSpPr>
          <p:nvPr>
            <p:ph type="sldNum" sz="quarter" idx="4"/>
          </p:nvPr>
        </p:nvSpPr>
        <p:spPr bwMode="gray">
          <a:xfrm>
            <a:off x="195843" y="6617933"/>
            <a:ext cx="392326"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‹Nr.›</a:t>
            </a:fld>
            <a:endParaRPr lang="en-US"/>
          </a:p>
        </p:txBody>
      </p:sp>
      <p:sp>
        <p:nvSpPr>
          <p:cNvPr id="7" name="empower - DO NOT DELETE!!!" hidden="1"/>
          <p:cNvSpPr/>
          <p:nvPr userDrawn="1">
            <p:custDataLst>
              <p:tags r:id="rId22"/>
            </p:custDataLst>
          </p:nvPr>
        </p:nvSpPr>
        <p:spPr bwMode="gray">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Tree>
    <p:extLst>
      <p:ext uri="{BB962C8B-B14F-4D97-AF65-F5344CB8AC3E}">
        <p14:creationId xmlns:p14="http://schemas.microsoft.com/office/powerpoint/2010/main" val="412511985"/>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 id="2147484390" r:id="rId14"/>
    <p:sldLayoutId id="2147484391" r:id="rId15"/>
    <p:sldLayoutId id="2147484392" r:id="rId16"/>
    <p:sldLayoutId id="2147484393" r:id="rId17"/>
    <p:sldLayoutId id="2147484394" r:id="rId18"/>
    <p:sldLayoutId id="2147484395" r:id="rId19"/>
    <p:sldLayoutId id="2147484396" r:id="rId20"/>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270000" indent="-270000" algn="l" defTabSz="914400" rtl="0" eaLnBrk="1" latinLnBrk="0" hangingPunct="1">
        <a:spcBef>
          <a:spcPts val="300"/>
        </a:spcBef>
        <a:spcAft>
          <a:spcPts val="600"/>
        </a:spcAft>
        <a:buFontTx/>
        <a:buBlip>
          <a:blip r:embed="rId23"/>
        </a:buBlip>
        <a:defRPr sz="1800" kern="1200">
          <a:solidFill>
            <a:schemeClr val="accent1"/>
          </a:solidFill>
          <a:latin typeface="+mn-lt"/>
          <a:ea typeface="+mn-ea"/>
          <a:cs typeface="+mn-cs"/>
        </a:defRPr>
      </a:lvl2pPr>
      <a:lvl3pPr marL="540000" indent="-270000" algn="l" defTabSz="914400" rtl="0" eaLnBrk="1" latinLnBrk="0" hangingPunct="1">
        <a:spcBef>
          <a:spcPts val="300"/>
        </a:spcBef>
        <a:spcAft>
          <a:spcPts val="600"/>
        </a:spcAft>
        <a:buFontTx/>
        <a:buBlip>
          <a:blip r:embed="rId24"/>
        </a:buBlip>
        <a:defRPr sz="1800" kern="1200">
          <a:solidFill>
            <a:schemeClr val="accent1"/>
          </a:solidFill>
          <a:latin typeface="+mn-lt"/>
          <a:ea typeface="+mn-ea"/>
          <a:cs typeface="+mn-cs"/>
        </a:defRPr>
      </a:lvl3pPr>
      <a:lvl4pPr marL="810000" indent="-270000" algn="l" defTabSz="914400" rtl="0" eaLnBrk="1" latinLnBrk="0" hangingPunct="1">
        <a:spcBef>
          <a:spcPts val="300"/>
        </a:spcBef>
        <a:spcAft>
          <a:spcPts val="600"/>
        </a:spcAft>
        <a:buFontTx/>
        <a:buBlip>
          <a:blip r:embed="rId25"/>
        </a:buBlip>
        <a:defRPr sz="1800" kern="1200">
          <a:solidFill>
            <a:schemeClr val="accent1"/>
          </a:solidFill>
          <a:latin typeface="+mn-lt"/>
          <a:ea typeface="+mn-ea"/>
          <a:cs typeface="+mn-cs"/>
        </a:defRPr>
      </a:lvl4pPr>
      <a:lvl5pPr marL="1080000" indent="-270000" algn="l" defTabSz="914400" rtl="0" eaLnBrk="1" latinLnBrk="0" hangingPunct="1">
        <a:spcBef>
          <a:spcPts val="300"/>
        </a:spcBef>
        <a:spcAft>
          <a:spcPts val="600"/>
        </a:spcAft>
        <a:buFontTx/>
        <a:buBlip>
          <a:blip r:embed="rId26"/>
        </a:buBlip>
        <a:defRPr sz="1800" kern="1200">
          <a:solidFill>
            <a:schemeClr val="accent1"/>
          </a:solidFill>
          <a:latin typeface="+mn-lt"/>
          <a:ea typeface="+mn-ea"/>
          <a:cs typeface="+mn-cs"/>
        </a:defRPr>
      </a:lvl5pPr>
      <a:lvl6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9.jpeg"/><Relationship Id="rId2" Type="http://schemas.openxmlformats.org/officeDocument/2006/relationships/slideLayout" Target="../slideLayouts/slideLayout17.xml"/><Relationship Id="rId1" Type="http://schemas.openxmlformats.org/officeDocument/2006/relationships/tags" Target="../tags/tag3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image" Target="../media/image2.png"/><Relationship Id="rId3" Type="http://schemas.openxmlformats.org/officeDocument/2006/relationships/tags" Target="../tags/tag36.xml"/><Relationship Id="rId21" Type="http://schemas.openxmlformats.org/officeDocument/2006/relationships/image" Target="../media/image45.png"/><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image" Target="../media/image1.png"/><Relationship Id="rId2" Type="http://schemas.openxmlformats.org/officeDocument/2006/relationships/tags" Target="../tags/tag35.xml"/><Relationship Id="rId16" Type="http://schemas.openxmlformats.org/officeDocument/2006/relationships/notesSlide" Target="../notesSlides/notesSlide8.xml"/><Relationship Id="rId20" Type="http://schemas.openxmlformats.org/officeDocument/2006/relationships/image" Target="../media/image4.png"/><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5" Type="http://schemas.openxmlformats.org/officeDocument/2006/relationships/tags" Target="../tags/tag38.xml"/><Relationship Id="rId15" Type="http://schemas.openxmlformats.org/officeDocument/2006/relationships/slideLayout" Target="../slideLayouts/slideLayout32.xml"/><Relationship Id="rId10" Type="http://schemas.openxmlformats.org/officeDocument/2006/relationships/tags" Target="../tags/tag43.xml"/><Relationship Id="rId19" Type="http://schemas.openxmlformats.org/officeDocument/2006/relationships/image" Target="../media/image3.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hyperlink" Target="http://www.ciscrp.org/"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Intro to DCT DACH Symposium /// May 2022 </a:t>
            </a:r>
            <a:endParaRPr lang="en-US" dirty="0"/>
          </a:p>
        </p:txBody>
      </p:sp>
      <p:sp>
        <p:nvSpPr>
          <p:cNvPr id="4" name="Slide Number Placeholder 3"/>
          <p:cNvSpPr>
            <a:spLocks noGrp="1"/>
          </p:cNvSpPr>
          <p:nvPr>
            <p:ph type="sldNum" sz="quarter" idx="12"/>
          </p:nvPr>
        </p:nvSpPr>
        <p:spPr/>
        <p:txBody>
          <a:bodyPr/>
          <a:lstStyle/>
          <a:p>
            <a:fld id="{EEAD9179-7A6B-4268-BEB2-F3B8EB06115B}" type="slidenum">
              <a:rPr lang="en-US" smtClean="0"/>
              <a:pPr/>
              <a:t>1</a:t>
            </a:fld>
            <a:endParaRPr lang="en-US" dirty="0"/>
          </a:p>
        </p:txBody>
      </p:sp>
      <p:sp>
        <p:nvSpPr>
          <p:cNvPr id="2" name="Title 1"/>
          <p:cNvSpPr>
            <a:spLocks noGrp="1"/>
          </p:cNvSpPr>
          <p:nvPr>
            <p:ph type="ctrTitle"/>
          </p:nvPr>
        </p:nvSpPr>
        <p:spPr/>
        <p:txBody>
          <a:bodyPr/>
          <a:lstStyle/>
          <a:p>
            <a:r>
              <a:rPr lang="en-US" dirty="0"/>
              <a:t>Decentralized Clinical Trials</a:t>
            </a:r>
          </a:p>
        </p:txBody>
      </p:sp>
      <p:sp>
        <p:nvSpPr>
          <p:cNvPr id="10" name="Text Placeholder 9"/>
          <p:cNvSpPr>
            <a:spLocks noGrp="1"/>
          </p:cNvSpPr>
          <p:nvPr>
            <p:ph type="body" sz="quarter" idx="13"/>
          </p:nvPr>
        </p:nvSpPr>
        <p:spPr>
          <a:xfrm>
            <a:off x="1255499" y="4262151"/>
            <a:ext cx="2915519" cy="1080000"/>
          </a:xfrm>
        </p:spPr>
        <p:txBody>
          <a:bodyPr/>
          <a:lstStyle/>
          <a:p>
            <a:r>
              <a:rPr lang="en-US" dirty="0"/>
              <a:t>Set the frame</a:t>
            </a:r>
          </a:p>
          <a:p>
            <a:pPr lvl="1"/>
            <a:r>
              <a:rPr lang="en-US"/>
              <a:t>30 </a:t>
            </a:r>
            <a:r>
              <a:rPr lang="en-US" dirty="0"/>
              <a:t>May 2022</a:t>
            </a:r>
          </a:p>
          <a:p>
            <a:pPr lvl="1"/>
            <a:r>
              <a:rPr lang="en-US" b="1" dirty="0"/>
              <a:t>Dr. Simon Rotzler</a:t>
            </a:r>
          </a:p>
          <a:p>
            <a:pPr lvl="1"/>
            <a:r>
              <a:rPr lang="en-US" dirty="0"/>
              <a:t>Bayer (Schweiz) AG, Country Head Site Management</a:t>
            </a:r>
          </a:p>
          <a:p>
            <a:pPr lvl="1"/>
            <a:r>
              <a:rPr lang="en-US" dirty="0"/>
              <a:t>Chair of Interpharma Clinical Research Working Group in Switzerland</a:t>
            </a:r>
          </a:p>
        </p:txBody>
      </p:sp>
      <p:sp>
        <p:nvSpPr>
          <p:cNvPr id="14" name="Picture Placeholder 13"/>
          <p:cNvSpPr>
            <a:spLocks noGrp="1"/>
          </p:cNvSpPr>
          <p:nvPr>
            <p:ph type="pic" sz="quarter" idx="14"/>
          </p:nvPr>
        </p:nvSpPr>
        <p:spPr/>
      </p:sp>
      <p:sp>
        <p:nvSpPr>
          <p:cNvPr id="15" name="Parallelogram 32"/>
          <p:cNvSpPr/>
          <p:nvPr/>
        </p:nvSpPr>
        <p:spPr bwMode="gray">
          <a:xfrm>
            <a:off x="4086231" y="-724"/>
            <a:ext cx="4032000" cy="6858724"/>
          </a:xfrm>
          <a:prstGeom prst="parallelogram">
            <a:avLst>
              <a:gd name="adj" fmla="val 32935"/>
            </a:avLst>
          </a:prstGeom>
          <a:blipFill>
            <a:blip r:embed="rId4"/>
            <a:srcRect/>
            <a:stretch>
              <a:fillRect l="-6703" r="-67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arallelogram 37"/>
          <p:cNvSpPr/>
          <p:nvPr/>
        </p:nvSpPr>
        <p:spPr bwMode="gray">
          <a:xfrm>
            <a:off x="6787822" y="-724"/>
            <a:ext cx="4032000" cy="6858724"/>
          </a:xfrm>
          <a:custGeom>
            <a:avLst/>
            <a:gdLst/>
            <a:ahLst/>
            <a:cxnLst/>
            <a:rect l="l" t="t" r="r" b="b"/>
            <a:pathLst>
              <a:path w="4032000" h="6858724">
                <a:moveTo>
                  <a:pt x="1327939" y="0"/>
                </a:moveTo>
                <a:lnTo>
                  <a:pt x="4032000" y="0"/>
                </a:lnTo>
                <a:lnTo>
                  <a:pt x="2780422" y="6464325"/>
                </a:lnTo>
                <a:lnTo>
                  <a:pt x="517853" y="6858724"/>
                </a:lnTo>
                <a:lnTo>
                  <a:pt x="0" y="6858724"/>
                </a:lnTo>
                <a:close/>
              </a:path>
            </a:pathLst>
          </a:custGeom>
          <a:blipFill>
            <a:blip r:embed="rId5"/>
            <a:srcRect/>
            <a:stretch>
              <a:fillRect l="-105929" r="-492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arallelogram 38"/>
          <p:cNvSpPr/>
          <p:nvPr/>
        </p:nvSpPr>
        <p:spPr bwMode="gray">
          <a:xfrm>
            <a:off x="9565690" y="0"/>
            <a:ext cx="2627107" cy="6464770"/>
          </a:xfrm>
          <a:custGeom>
            <a:avLst/>
            <a:gdLst/>
            <a:ahLst/>
            <a:cxnLst/>
            <a:rect l="l" t="t" r="r" b="b"/>
            <a:pathLst>
              <a:path w="2627107" h="6464770">
                <a:moveTo>
                  <a:pt x="1251664" y="0"/>
                </a:moveTo>
                <a:lnTo>
                  <a:pt x="2627107" y="0"/>
                </a:lnTo>
                <a:lnTo>
                  <a:pt x="2627107" y="6007241"/>
                </a:lnTo>
                <a:lnTo>
                  <a:pt x="2624724" y="6007241"/>
                </a:lnTo>
                <a:lnTo>
                  <a:pt x="2624723" y="6007241"/>
                </a:lnTo>
                <a:lnTo>
                  <a:pt x="0" y="6464770"/>
                </a:lnTo>
                <a:close/>
              </a:path>
            </a:pathLst>
          </a:custGeom>
          <a:blipFill>
            <a:blip r:embed="rId6"/>
            <a:srcRect/>
            <a:stretch>
              <a:fillRect l="-22293" r="-222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Straight Connector 6"/>
          <p:cNvCxnSpPr/>
          <p:nvPr/>
        </p:nvCxnSpPr>
        <p:spPr bwMode="gray">
          <a:xfrm flipH="1">
            <a:off x="6787822" y="-724"/>
            <a:ext cx="1330409" cy="685872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H="1">
            <a:off x="4086231" y="-724"/>
            <a:ext cx="1330409" cy="685872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flipH="1">
            <a:off x="9566722" y="-724"/>
            <a:ext cx="1253994" cy="646477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Doctor with tablet pc">
            <a:extLst>
              <a:ext uri="{FF2B5EF4-FFF2-40B4-BE49-F238E27FC236}">
                <a16:creationId xmlns:a16="http://schemas.microsoft.com/office/drawing/2014/main" id="{DA9A4253-62DD-405B-B574-B94E1A78C751}"/>
              </a:ext>
            </a:extLst>
          </p:cNvPr>
          <p:cNvPicPr>
            <a:picLocks noChangeAspect="1"/>
          </p:cNvPicPr>
          <p:nvPr>
            <p:custDataLst>
              <p:tags r:id="rId1"/>
            </p:custDataLst>
          </p:nvPr>
        </p:nvPicPr>
        <p:blipFill rotWithShape="1">
          <a:blip r:embed="rId7">
            <a:extLst>
              <a:ext uri="{28A0092B-C50C-407E-A947-70E740481C1C}">
                <a14:useLocalDpi xmlns:a14="http://schemas.microsoft.com/office/drawing/2010/main" val="0"/>
              </a:ext>
            </a:extLst>
          </a:blip>
          <a:srcRect l="22530" r="8840"/>
          <a:stretch/>
        </p:blipFill>
        <p:spPr bwMode="gray">
          <a:xfrm>
            <a:off x="4078105" y="447"/>
            <a:ext cx="8113896" cy="6857107"/>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pic>
      <p:sp>
        <p:nvSpPr>
          <p:cNvPr id="21" name="Textfeld 20">
            <a:extLst>
              <a:ext uri="{FF2B5EF4-FFF2-40B4-BE49-F238E27FC236}">
                <a16:creationId xmlns:a16="http://schemas.microsoft.com/office/drawing/2014/main" id="{01DFC196-1114-407A-9433-7DF8F1B909CC}"/>
              </a:ext>
            </a:extLst>
          </p:cNvPr>
          <p:cNvSpPr txBox="1"/>
          <p:nvPr/>
        </p:nvSpPr>
        <p:spPr bwMode="gray">
          <a:xfrm>
            <a:off x="10292075" y="6418156"/>
            <a:ext cx="1765431" cy="307777"/>
          </a:xfrm>
          <a:prstGeom prst="rect">
            <a:avLst/>
          </a:prstGeom>
          <a:noFill/>
        </p:spPr>
        <p:txBody>
          <a:bodyPr wrap="square">
            <a:spAutoFit/>
          </a:bodyPr>
          <a:lstStyle/>
          <a:p>
            <a:r>
              <a:rPr lang="de-DE" sz="1400" dirty="0">
                <a:solidFill>
                  <a:schemeClr val="bg1"/>
                </a:solidFill>
                <a:effectLst/>
                <a:latin typeface="Calibri" panose="020F0502020204030204" pitchFamily="34" charset="0"/>
                <a:ea typeface="Calibri" panose="020F0502020204030204" pitchFamily="34" charset="0"/>
              </a:rPr>
              <a:t>MA-OTH-CH-0053-1</a:t>
            </a:r>
            <a:endParaRPr lang="en-US" sz="1400" dirty="0">
              <a:solidFill>
                <a:schemeClr val="bg1"/>
              </a:solidFill>
            </a:endParaRPr>
          </a:p>
        </p:txBody>
      </p:sp>
    </p:spTree>
    <p:extLst>
      <p:ext uri="{BB962C8B-B14F-4D97-AF65-F5344CB8AC3E}">
        <p14:creationId xmlns:p14="http://schemas.microsoft.com/office/powerpoint/2010/main" val="74480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EC4F-AA0C-49B9-9085-CC9EDA2E0E67}"/>
              </a:ext>
            </a:extLst>
          </p:cNvPr>
          <p:cNvSpPr>
            <a:spLocks noGrp="1"/>
          </p:cNvSpPr>
          <p:nvPr>
            <p:ph type="title"/>
          </p:nvPr>
        </p:nvSpPr>
        <p:spPr/>
        <p:txBody>
          <a:bodyPr/>
          <a:lstStyle/>
          <a:p>
            <a:r>
              <a:rPr lang="en-GB" dirty="0"/>
              <a:t>… creating many potential benefits to the entire clinical trial ecosystem</a:t>
            </a:r>
          </a:p>
        </p:txBody>
      </p:sp>
      <p:sp>
        <p:nvSpPr>
          <p:cNvPr id="34" name="Footer Placeholder 4">
            <a:extLst>
              <a:ext uri="{FF2B5EF4-FFF2-40B4-BE49-F238E27FC236}">
                <a16:creationId xmlns:a16="http://schemas.microsoft.com/office/drawing/2014/main" id="{86D84B8E-81A1-469D-96C8-5E68D85926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effectLst/>
                <a:uLnTx/>
                <a:uFillTx/>
                <a:latin typeface="Arial"/>
                <a:cs typeface="Arial"/>
              </a:rPr>
              <a:t>/// Intro to DCT DACH Symposium /// May 2022 </a:t>
            </a:r>
            <a:endParaRPr kumimoji="0" lang="en-US" sz="700" b="0" i="0" u="none" strike="noStrike" kern="1200" cap="none" spc="0" normalizeH="0" baseline="0" noProof="0" dirty="0">
              <a:ln>
                <a:noFill/>
              </a:ln>
              <a:effectLst/>
              <a:uLnTx/>
              <a:uFillTx/>
              <a:latin typeface="Arial"/>
              <a:cs typeface="Arial"/>
            </a:endParaRPr>
          </a:p>
        </p:txBody>
      </p:sp>
      <p:sp>
        <p:nvSpPr>
          <p:cNvPr id="33" name="Slide Number Placeholder 5">
            <a:extLst>
              <a:ext uri="{FF2B5EF4-FFF2-40B4-BE49-F238E27FC236}">
                <a16:creationId xmlns:a16="http://schemas.microsoft.com/office/drawing/2014/main" id="{D4CD449E-439E-43C4-8DCA-FE0258704C9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solidFill>
                  <a:srgbClr val="00BCFF"/>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700" b="0" i="0" u="none" strike="noStrike" kern="1200" cap="none" spc="0" normalizeH="0" baseline="0" noProof="0">
              <a:ln>
                <a:noFill/>
              </a:ln>
              <a:solidFill>
                <a:srgbClr val="00BCFF"/>
              </a:solidFill>
              <a:effectLst/>
              <a:uLnTx/>
              <a:uFillTx/>
              <a:latin typeface="Arial"/>
              <a:cs typeface="Arial"/>
            </a:endParaRPr>
          </a:p>
        </p:txBody>
      </p:sp>
      <p:sp>
        <p:nvSpPr>
          <p:cNvPr id="4" name="TextBox 3">
            <a:extLst>
              <a:ext uri="{FF2B5EF4-FFF2-40B4-BE49-F238E27FC236}">
                <a16:creationId xmlns:a16="http://schemas.microsoft.com/office/drawing/2014/main" id="{4DA0BE3B-55C1-4403-ACC4-42FA97BB0425}"/>
              </a:ext>
            </a:extLst>
          </p:cNvPr>
          <p:cNvSpPr txBox="1"/>
          <p:nvPr>
            <p:custDataLst>
              <p:tags r:id="rId1"/>
            </p:custDataLst>
          </p:nvPr>
        </p:nvSpPr>
        <p:spPr bwMode="gray">
          <a:xfrm>
            <a:off x="4626931" y="3853423"/>
            <a:ext cx="2934325" cy="678975"/>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More convenience during trial conduct </a:t>
            </a:r>
          </a:p>
        </p:txBody>
      </p:sp>
      <p:sp>
        <p:nvSpPr>
          <p:cNvPr id="11" name="TextBox 10">
            <a:extLst>
              <a:ext uri="{FF2B5EF4-FFF2-40B4-BE49-F238E27FC236}">
                <a16:creationId xmlns:a16="http://schemas.microsoft.com/office/drawing/2014/main" id="{A448B418-9135-4DE3-89B2-8D0A88562C17}"/>
              </a:ext>
            </a:extLst>
          </p:cNvPr>
          <p:cNvSpPr txBox="1"/>
          <p:nvPr>
            <p:custDataLst>
              <p:tags r:id="rId2"/>
            </p:custDataLst>
          </p:nvPr>
        </p:nvSpPr>
        <p:spPr bwMode="gray">
          <a:xfrm>
            <a:off x="4813014" y="3061739"/>
            <a:ext cx="2562160" cy="70247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Easier trial access for diverse populations</a:t>
            </a:r>
          </a:p>
        </p:txBody>
      </p:sp>
      <p:sp>
        <p:nvSpPr>
          <p:cNvPr id="13" name="TextBox 12">
            <a:extLst>
              <a:ext uri="{FF2B5EF4-FFF2-40B4-BE49-F238E27FC236}">
                <a16:creationId xmlns:a16="http://schemas.microsoft.com/office/drawing/2014/main" id="{E5F31347-0B5C-4077-901F-32816CFD96F0}"/>
              </a:ext>
            </a:extLst>
          </p:cNvPr>
          <p:cNvSpPr txBox="1"/>
          <p:nvPr>
            <p:custDataLst>
              <p:tags r:id="rId3"/>
            </p:custDataLst>
          </p:nvPr>
        </p:nvSpPr>
        <p:spPr bwMode="gray">
          <a:xfrm>
            <a:off x="5183579" y="1901282"/>
            <a:ext cx="1823253" cy="257554"/>
          </a:xfrm>
          <a:prstGeom prst="rect">
            <a:avLst/>
          </a:prstGeom>
          <a:noFill/>
          <a:extLst>
            <a:ext uri="{909E8E84-426E-40DD-AFC4-6F175D3DCCD1}">
              <a14:hiddenFill xmlns:a14="http://schemas.microsoft.com/office/drawing/2010/main">
                <a:solidFill>
                  <a:schemeClr val="bg1"/>
                </a:solidFill>
              </a14:hiddenFill>
            </a:ext>
          </a:extLst>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cs typeface="Arial"/>
              </a:rPr>
              <a:t>Investigator</a:t>
            </a:r>
            <a:endParaRPr kumimoji="0" lang="en-US" sz="1800" b="1" i="0" u="none" strike="noStrike" kern="1200" cap="none" spc="0" normalizeH="0" baseline="0" noProof="0">
              <a:ln>
                <a:noFill/>
              </a:ln>
              <a:solidFill>
                <a:srgbClr val="FFFFFF"/>
              </a:solidFill>
              <a:effectLst/>
              <a:uLnTx/>
              <a:uFillTx/>
              <a:latin typeface="Arial"/>
              <a:cs typeface="Arial"/>
            </a:endParaRPr>
          </a:p>
        </p:txBody>
      </p:sp>
      <p:sp>
        <p:nvSpPr>
          <p:cNvPr id="15" name="TextBox 14">
            <a:extLst>
              <a:ext uri="{FF2B5EF4-FFF2-40B4-BE49-F238E27FC236}">
                <a16:creationId xmlns:a16="http://schemas.microsoft.com/office/drawing/2014/main" id="{991B38C7-F620-41D6-BFFA-C3A6E7CE77DE}"/>
              </a:ext>
            </a:extLst>
          </p:cNvPr>
          <p:cNvSpPr txBox="1"/>
          <p:nvPr>
            <p:custDataLst>
              <p:tags r:id="rId4"/>
            </p:custDataLst>
          </p:nvPr>
        </p:nvSpPr>
        <p:spPr bwMode="gray">
          <a:xfrm>
            <a:off x="4765898" y="4611796"/>
            <a:ext cx="2656389" cy="486518"/>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Increased patient  engagement</a:t>
            </a:r>
          </a:p>
        </p:txBody>
      </p:sp>
      <p:sp>
        <p:nvSpPr>
          <p:cNvPr id="16" name="TextBox 15">
            <a:extLst>
              <a:ext uri="{FF2B5EF4-FFF2-40B4-BE49-F238E27FC236}">
                <a16:creationId xmlns:a16="http://schemas.microsoft.com/office/drawing/2014/main" id="{80EFB16C-6368-460D-A86F-E189156A0B94}"/>
              </a:ext>
            </a:extLst>
          </p:cNvPr>
          <p:cNvSpPr txBox="1"/>
          <p:nvPr>
            <p:custDataLst>
              <p:tags r:id="rId5"/>
            </p:custDataLst>
          </p:nvPr>
        </p:nvSpPr>
        <p:spPr bwMode="gray">
          <a:xfrm>
            <a:off x="7761611" y="4442572"/>
            <a:ext cx="1737931" cy="601461"/>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More efficient visits</a:t>
            </a:r>
          </a:p>
        </p:txBody>
      </p:sp>
      <p:sp>
        <p:nvSpPr>
          <p:cNvPr id="17" name="TextBox 16">
            <a:extLst>
              <a:ext uri="{FF2B5EF4-FFF2-40B4-BE49-F238E27FC236}">
                <a16:creationId xmlns:a16="http://schemas.microsoft.com/office/drawing/2014/main" id="{872CB34D-FBAC-4486-AA52-762C1DD6AC70}"/>
              </a:ext>
            </a:extLst>
          </p:cNvPr>
          <p:cNvSpPr txBox="1"/>
          <p:nvPr>
            <p:custDataLst>
              <p:tags r:id="rId6"/>
            </p:custDataLst>
          </p:nvPr>
        </p:nvSpPr>
        <p:spPr bwMode="gray">
          <a:xfrm>
            <a:off x="2759539" y="2615916"/>
            <a:ext cx="1737931" cy="224724"/>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aster recruitment</a:t>
            </a:r>
          </a:p>
        </p:txBody>
      </p:sp>
      <p:sp>
        <p:nvSpPr>
          <p:cNvPr id="10" name="TextBox 9">
            <a:extLst>
              <a:ext uri="{FF2B5EF4-FFF2-40B4-BE49-F238E27FC236}">
                <a16:creationId xmlns:a16="http://schemas.microsoft.com/office/drawing/2014/main" id="{2C77D544-84D2-4BCC-8F58-6A508DCD06CE}"/>
              </a:ext>
            </a:extLst>
          </p:cNvPr>
          <p:cNvSpPr txBox="1"/>
          <p:nvPr>
            <p:custDataLst>
              <p:tags r:id="rId7"/>
            </p:custDataLst>
          </p:nvPr>
        </p:nvSpPr>
        <p:spPr bwMode="gray">
          <a:xfrm>
            <a:off x="9085487" y="2316800"/>
            <a:ext cx="1802787" cy="298374"/>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More efficient trial conduct</a:t>
            </a:r>
          </a:p>
        </p:txBody>
      </p:sp>
      <p:sp>
        <p:nvSpPr>
          <p:cNvPr id="12" name="TextBox 11">
            <a:extLst>
              <a:ext uri="{FF2B5EF4-FFF2-40B4-BE49-F238E27FC236}">
                <a16:creationId xmlns:a16="http://schemas.microsoft.com/office/drawing/2014/main" id="{4E5BBA90-AFDD-49CA-843C-CEFED51E6621}"/>
              </a:ext>
            </a:extLst>
          </p:cNvPr>
          <p:cNvSpPr txBox="1"/>
          <p:nvPr>
            <p:custDataLst>
              <p:tags r:id="rId8"/>
            </p:custDataLst>
          </p:nvPr>
        </p:nvSpPr>
        <p:spPr bwMode="gray">
          <a:xfrm>
            <a:off x="7869341" y="2858108"/>
            <a:ext cx="1661110" cy="914400"/>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“Real time” patient data</a:t>
            </a:r>
          </a:p>
        </p:txBody>
      </p:sp>
      <p:sp>
        <p:nvSpPr>
          <p:cNvPr id="21" name="TextBox 20">
            <a:extLst>
              <a:ext uri="{FF2B5EF4-FFF2-40B4-BE49-F238E27FC236}">
                <a16:creationId xmlns:a16="http://schemas.microsoft.com/office/drawing/2014/main" id="{396C176B-C87B-4B78-8469-0C8C4AEA4C7A}"/>
              </a:ext>
            </a:extLst>
          </p:cNvPr>
          <p:cNvSpPr txBox="1"/>
          <p:nvPr>
            <p:custDataLst>
              <p:tags r:id="rId9"/>
            </p:custDataLst>
          </p:nvPr>
        </p:nvSpPr>
        <p:spPr bwMode="gray">
          <a:xfrm>
            <a:off x="5331097" y="2569481"/>
            <a:ext cx="1528215" cy="257554"/>
          </a:xfrm>
          <a:prstGeom prst="rect">
            <a:avLst/>
          </a:prstGeom>
          <a:noFill/>
          <a:extLst>
            <a:ext uri="{909E8E84-426E-40DD-AFC4-6F175D3DCCD1}">
              <a14:hiddenFill xmlns:a14="http://schemas.microsoft.com/office/drawing/2010/main">
                <a:solidFill>
                  <a:schemeClr val="bg1"/>
                </a:solidFill>
              </a14:hiddenFill>
            </a:ext>
          </a:extLst>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cs typeface="Arial"/>
              </a:rPr>
              <a:t>Patient</a:t>
            </a:r>
            <a:endParaRPr kumimoji="0" lang="en-US" sz="1800" b="1" i="0" u="none" strike="noStrike" kern="1200" cap="none" spc="0" normalizeH="0" baseline="0" noProof="0">
              <a:ln>
                <a:noFill/>
              </a:ln>
              <a:solidFill>
                <a:srgbClr val="FFFFFF"/>
              </a:solidFill>
              <a:effectLst/>
              <a:uLnTx/>
              <a:uFillTx/>
              <a:latin typeface="Arial"/>
              <a:cs typeface="Arial"/>
            </a:endParaRPr>
          </a:p>
        </p:txBody>
      </p:sp>
      <p:sp>
        <p:nvSpPr>
          <p:cNvPr id="22" name="TextBox 21">
            <a:extLst>
              <a:ext uri="{FF2B5EF4-FFF2-40B4-BE49-F238E27FC236}">
                <a16:creationId xmlns:a16="http://schemas.microsoft.com/office/drawing/2014/main" id="{899F15B5-BBF5-48AB-8F96-D06B869BDA87}"/>
              </a:ext>
            </a:extLst>
          </p:cNvPr>
          <p:cNvSpPr txBox="1"/>
          <p:nvPr>
            <p:custDataLst>
              <p:tags r:id="rId10"/>
            </p:custDataLst>
          </p:nvPr>
        </p:nvSpPr>
        <p:spPr bwMode="gray">
          <a:xfrm>
            <a:off x="10092000" y="3436642"/>
            <a:ext cx="1649046" cy="298374"/>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Faster time to market</a:t>
            </a:r>
          </a:p>
        </p:txBody>
      </p:sp>
      <p:sp>
        <p:nvSpPr>
          <p:cNvPr id="23" name="TextBox 22">
            <a:extLst>
              <a:ext uri="{FF2B5EF4-FFF2-40B4-BE49-F238E27FC236}">
                <a16:creationId xmlns:a16="http://schemas.microsoft.com/office/drawing/2014/main" id="{BEA74213-8F16-40FF-BCA6-EB32235922AC}"/>
              </a:ext>
            </a:extLst>
          </p:cNvPr>
          <p:cNvSpPr txBox="1"/>
          <p:nvPr>
            <p:custDataLst>
              <p:tags r:id="rId11"/>
            </p:custDataLst>
          </p:nvPr>
        </p:nvSpPr>
        <p:spPr bwMode="gray">
          <a:xfrm>
            <a:off x="9596570" y="4569026"/>
            <a:ext cx="1903921" cy="549999"/>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Potential for greater data insights</a:t>
            </a:r>
          </a:p>
        </p:txBody>
      </p:sp>
      <p:sp>
        <p:nvSpPr>
          <p:cNvPr id="24" name="TextBox 23">
            <a:extLst>
              <a:ext uri="{FF2B5EF4-FFF2-40B4-BE49-F238E27FC236}">
                <a16:creationId xmlns:a16="http://schemas.microsoft.com/office/drawing/2014/main" id="{4AB2FBEE-5F83-4F98-ACFC-742078F932FB}"/>
              </a:ext>
            </a:extLst>
          </p:cNvPr>
          <p:cNvSpPr txBox="1"/>
          <p:nvPr>
            <p:custDataLst>
              <p:tags r:id="rId12"/>
            </p:custDataLst>
          </p:nvPr>
        </p:nvSpPr>
        <p:spPr bwMode="gray">
          <a:xfrm>
            <a:off x="2276789" y="3559407"/>
            <a:ext cx="2005628" cy="669230"/>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Increased patient retention</a:t>
            </a:r>
          </a:p>
        </p:txBody>
      </p:sp>
      <p:sp>
        <p:nvSpPr>
          <p:cNvPr id="25" name="TextBox 24">
            <a:extLst>
              <a:ext uri="{FF2B5EF4-FFF2-40B4-BE49-F238E27FC236}">
                <a16:creationId xmlns:a16="http://schemas.microsoft.com/office/drawing/2014/main" id="{E10FFF24-685D-4F83-BA36-1F14502CF8C6}"/>
              </a:ext>
            </a:extLst>
          </p:cNvPr>
          <p:cNvSpPr txBox="1"/>
          <p:nvPr>
            <p:custDataLst>
              <p:tags r:id="rId13"/>
            </p:custDataLst>
          </p:nvPr>
        </p:nvSpPr>
        <p:spPr bwMode="gray">
          <a:xfrm>
            <a:off x="2759539" y="4595749"/>
            <a:ext cx="1737931" cy="669229"/>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Less data transcription</a:t>
            </a:r>
          </a:p>
        </p:txBody>
      </p:sp>
      <p:sp>
        <p:nvSpPr>
          <p:cNvPr id="26" name="TextBox 25">
            <a:extLst>
              <a:ext uri="{FF2B5EF4-FFF2-40B4-BE49-F238E27FC236}">
                <a16:creationId xmlns:a16="http://schemas.microsoft.com/office/drawing/2014/main" id="{81CF4625-DF7B-484E-BB0A-071129BE5AA2}"/>
              </a:ext>
            </a:extLst>
          </p:cNvPr>
          <p:cNvSpPr txBox="1"/>
          <p:nvPr>
            <p:custDataLst>
              <p:tags r:id="rId14"/>
            </p:custDataLst>
          </p:nvPr>
        </p:nvSpPr>
        <p:spPr bwMode="gray">
          <a:xfrm>
            <a:off x="982848" y="4680882"/>
            <a:ext cx="1959009" cy="1004275"/>
          </a:xfrm>
          <a:prstGeom prst="rect">
            <a:avLst/>
          </a:prstGeom>
          <a:noFill/>
        </p:spPr>
        <p:txBody>
          <a:bodyPr wrap="square" lIns="0" tIns="0" rIns="0" bIns="0" rtlCol="0">
            <a:noAutofit/>
          </a:bodyPr>
          <a:lstStyle>
            <a:lvl1pPr marL="270000" indent="-270000" algn="l" defTabSz="914400" rtl="0" eaLnBrk="1" latinLnBrk="0" hangingPunct="1">
              <a:buFontTx/>
              <a:buBlip>
                <a:blip r:embed="rId17"/>
              </a:buBlip>
            </a:lvl1pPr>
            <a:lvl2pPr marL="270000" indent="-270000" algn="l" defTabSz="914400" rtl="0" eaLnBrk="1" latinLnBrk="0" hangingPunct="1">
              <a:buFontTx/>
              <a:buBlip>
                <a:blip r:embed="rId17"/>
              </a:buBlip>
            </a:lvl2pPr>
            <a:lvl3pPr marL="540000" indent="-270000" algn="l" defTabSz="914400" rtl="0" eaLnBrk="1" latinLnBrk="0" hangingPunct="1">
              <a:buFontTx/>
              <a:buBlip>
                <a:blip r:embed="rId18"/>
              </a:buBlip>
            </a:lvl3pPr>
            <a:lvl4pPr marL="810000" indent="-270000" algn="l" defTabSz="914400" rtl="0" eaLnBrk="1" latinLnBrk="0" hangingPunct="1">
              <a:buFontTx/>
              <a:buBlip>
                <a:blip r:embed="rId19"/>
              </a:buBlip>
            </a:lvl4pPr>
            <a:lvl5pPr marL="1080000" indent="-270000" algn="l" defTabSz="914400" rtl="0" eaLnBrk="1" latinLnBrk="0" hangingPunct="1">
              <a:buFontTx/>
              <a:buBlip>
                <a:blip r:embed="rId20"/>
              </a:buBlip>
            </a:lvl5pPr>
            <a:lvl6pPr marL="1080000" indent="-270000" algn="l" defTabSz="914400" rtl="0" eaLnBrk="1" latinLnBrk="0" hangingPunct="1">
              <a:buFontTx/>
              <a:buBlip>
                <a:blip r:embed="rId20"/>
              </a:buBlip>
            </a:lvl6pPr>
            <a:lvl7pPr marL="1080000" indent="-270000" algn="l" defTabSz="914400" rtl="0" eaLnBrk="1" latinLnBrk="0" hangingPunct="1">
              <a:buFontTx/>
              <a:buBlip>
                <a:blip r:embed="rId20"/>
              </a:buBlip>
            </a:lvl7pPr>
            <a:lvl8pPr marL="1080000" indent="-270000" algn="l" defTabSz="914400" rtl="0" eaLnBrk="1" latinLnBrk="0" hangingPunct="1">
              <a:buFontTx/>
              <a:buBlip>
                <a:blip r:embed="rId20"/>
              </a:buBlip>
            </a:lvl8pPr>
            <a:lvl9pPr marL="1080000" indent="-270000" algn="l" defTabSz="914400" rtl="0" eaLnBrk="1" latinLnBrk="0" hangingPunct="1">
              <a:buFontTx/>
              <a:buBlip>
                <a:blip r:embed="rId20"/>
              </a:buBlip>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Arial"/>
                <a:cs typeface="Arial"/>
              </a:rPr>
              <a:t>Improved  monitoring and analytics</a:t>
            </a:r>
          </a:p>
        </p:txBody>
      </p:sp>
      <p:sp>
        <p:nvSpPr>
          <p:cNvPr id="27" name="Rectangle 26">
            <a:extLst>
              <a:ext uri="{FF2B5EF4-FFF2-40B4-BE49-F238E27FC236}">
                <a16:creationId xmlns:a16="http://schemas.microsoft.com/office/drawing/2014/main" id="{E8380669-7FBF-4340-AB36-913F36115A5A}"/>
              </a:ext>
            </a:extLst>
          </p:cNvPr>
          <p:cNvSpPr/>
          <p:nvPr/>
        </p:nvSpPr>
        <p:spPr>
          <a:xfrm>
            <a:off x="3155778" y="6136813"/>
            <a:ext cx="6092825" cy="40143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Arial"/>
                <a:cs typeface="Arial"/>
              </a:rPr>
              <a:t>Potential for 3-digit EUR m EBITDA gains</a:t>
            </a:r>
            <a:r>
              <a:rPr kumimoji="0" lang="en-GB" sz="1700" b="0" i="0" u="none" strike="noStrike" kern="1200" cap="none" spc="0" normalizeH="0" baseline="30000" noProof="0">
                <a:ln>
                  <a:noFill/>
                </a:ln>
                <a:solidFill>
                  <a:srgbClr val="FFFFFF"/>
                </a:solidFill>
                <a:effectLst/>
                <a:uLnTx/>
                <a:uFillTx/>
                <a:latin typeface="Arial"/>
                <a:cs typeface="Arial"/>
              </a:rPr>
              <a:t>1</a:t>
            </a:r>
            <a:endParaRPr kumimoji="0" lang="en-GB" sz="1700" b="0" i="0" u="none" strike="noStrike" kern="1200" cap="none" spc="0" normalizeH="0" baseline="0" noProof="0">
              <a:ln>
                <a:noFill/>
              </a:ln>
              <a:solidFill>
                <a:srgbClr val="FFFFFF"/>
              </a:solidFill>
              <a:effectLst/>
              <a:uLnTx/>
              <a:uFillTx/>
              <a:latin typeface="Arial"/>
              <a:cs typeface="Arial"/>
            </a:endParaRPr>
          </a:p>
        </p:txBody>
      </p:sp>
      <p:grpSp>
        <p:nvGrpSpPr>
          <p:cNvPr id="9" name="Group 8">
            <a:extLst>
              <a:ext uri="{FF2B5EF4-FFF2-40B4-BE49-F238E27FC236}">
                <a16:creationId xmlns:a16="http://schemas.microsoft.com/office/drawing/2014/main" id="{195A5CED-0B6A-425A-821B-B65359DB38F6}"/>
              </a:ext>
            </a:extLst>
          </p:cNvPr>
          <p:cNvGrpSpPr/>
          <p:nvPr/>
        </p:nvGrpSpPr>
        <p:grpSpPr>
          <a:xfrm>
            <a:off x="905164" y="1749151"/>
            <a:ext cx="10256617" cy="4781991"/>
            <a:chOff x="905164" y="1749151"/>
            <a:chExt cx="10256617" cy="4781991"/>
          </a:xfrm>
        </p:grpSpPr>
        <p:grpSp>
          <p:nvGrpSpPr>
            <p:cNvPr id="7" name="Group 6">
              <a:extLst>
                <a:ext uri="{FF2B5EF4-FFF2-40B4-BE49-F238E27FC236}">
                  <a16:creationId xmlns:a16="http://schemas.microsoft.com/office/drawing/2014/main" id="{953758C5-FB6A-46E2-BADC-75A251752D22}"/>
                </a:ext>
              </a:extLst>
            </p:cNvPr>
            <p:cNvGrpSpPr/>
            <p:nvPr/>
          </p:nvGrpSpPr>
          <p:grpSpPr>
            <a:xfrm>
              <a:off x="1169808" y="1749151"/>
              <a:ext cx="9991973" cy="4570034"/>
              <a:chOff x="1169808" y="1749151"/>
              <a:chExt cx="9991973" cy="4570034"/>
            </a:xfrm>
          </p:grpSpPr>
          <p:pic>
            <p:nvPicPr>
              <p:cNvPr id="5" name="Picture 4">
                <a:extLst>
                  <a:ext uri="{FF2B5EF4-FFF2-40B4-BE49-F238E27FC236}">
                    <a16:creationId xmlns:a16="http://schemas.microsoft.com/office/drawing/2014/main" id="{A5EF062C-CDCC-4B44-8515-EC4551D5EAA5}"/>
                  </a:ext>
                </a:extLst>
              </p:cNvPr>
              <p:cNvPicPr>
                <a:picLocks noChangeAspect="1"/>
              </p:cNvPicPr>
              <p:nvPr/>
            </p:nvPicPr>
            <p:blipFill>
              <a:blip r:embed="rId21"/>
              <a:stretch>
                <a:fillRect/>
              </a:stretch>
            </p:blipFill>
            <p:spPr>
              <a:xfrm>
                <a:off x="1169808" y="1749151"/>
                <a:ext cx="9991973" cy="4570034"/>
              </a:xfrm>
              <a:prstGeom prst="rect">
                <a:avLst/>
              </a:prstGeom>
            </p:spPr>
          </p:pic>
          <p:sp>
            <p:nvSpPr>
              <p:cNvPr id="6" name="Rectangle 5">
                <a:extLst>
                  <a:ext uri="{FF2B5EF4-FFF2-40B4-BE49-F238E27FC236}">
                    <a16:creationId xmlns:a16="http://schemas.microsoft.com/office/drawing/2014/main" id="{3F47A6DA-35EC-4040-B3F4-B1BE0B259293}"/>
                  </a:ext>
                </a:extLst>
              </p:cNvPr>
              <p:cNvSpPr/>
              <p:nvPr/>
            </p:nvSpPr>
            <p:spPr bwMode="gray">
              <a:xfrm>
                <a:off x="4587949" y="5869173"/>
                <a:ext cx="3327991" cy="2753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sp>
          <p:nvSpPr>
            <p:cNvPr id="8" name="Rectangle 7">
              <a:extLst>
                <a:ext uri="{FF2B5EF4-FFF2-40B4-BE49-F238E27FC236}">
                  <a16:creationId xmlns:a16="http://schemas.microsoft.com/office/drawing/2014/main" id="{339E6C6A-276F-49DD-99B9-1F8FB6983A67}"/>
                </a:ext>
              </a:extLst>
            </p:cNvPr>
            <p:cNvSpPr/>
            <p:nvPr/>
          </p:nvSpPr>
          <p:spPr bwMode="gray">
            <a:xfrm>
              <a:off x="905164" y="6012872"/>
              <a:ext cx="2770909" cy="518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spTree>
    <p:extLst>
      <p:ext uri="{BB962C8B-B14F-4D97-AF65-F5344CB8AC3E}">
        <p14:creationId xmlns:p14="http://schemas.microsoft.com/office/powerpoint/2010/main" val="212658846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F7B22B-5B43-4289-9EC8-0BBA8F661FD4}"/>
              </a:ext>
            </a:extLst>
          </p:cNvPr>
          <p:cNvSpPr>
            <a:spLocks noGrp="1"/>
          </p:cNvSpPr>
          <p:nvPr>
            <p:ph type="title"/>
          </p:nvPr>
        </p:nvSpPr>
        <p:spPr/>
        <p:txBody>
          <a:bodyPr/>
          <a:lstStyle/>
          <a:p>
            <a:r>
              <a:rPr lang="en-GB" dirty="0"/>
              <a:t>Take-home messages for DCT in general</a:t>
            </a:r>
          </a:p>
        </p:txBody>
      </p:sp>
      <p:graphicFrame>
        <p:nvGraphicFramePr>
          <p:cNvPr id="8" name="Diagram 7">
            <a:extLst>
              <a:ext uri="{FF2B5EF4-FFF2-40B4-BE49-F238E27FC236}">
                <a16:creationId xmlns:a16="http://schemas.microsoft.com/office/drawing/2014/main" id="{65686F4A-D30D-4572-B7DA-75E0A3C57D11}"/>
              </a:ext>
            </a:extLst>
          </p:cNvPr>
          <p:cNvGraphicFramePr/>
          <p:nvPr>
            <p:extLst>
              <p:ext uri="{D42A27DB-BD31-4B8C-83A1-F6EECF244321}">
                <p14:modId xmlns:p14="http://schemas.microsoft.com/office/powerpoint/2010/main" val="2938920504"/>
              </p:ext>
            </p:extLst>
          </p:nvPr>
        </p:nvGraphicFramePr>
        <p:xfrm>
          <a:off x="981821" y="1453461"/>
          <a:ext cx="10807753" cy="4756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ooter Placeholder 4">
            <a:extLst>
              <a:ext uri="{FF2B5EF4-FFF2-40B4-BE49-F238E27FC236}">
                <a16:creationId xmlns:a16="http://schemas.microsoft.com/office/drawing/2014/main" id="{DAA5EB6B-B678-4814-A5D6-A62F05E458BE}"/>
              </a:ext>
            </a:extLst>
          </p:cNvPr>
          <p:cNvSpPr>
            <a:spLocks noGrp="1"/>
          </p:cNvSpPr>
          <p:nvPr>
            <p:ph type="ftr" sz="quarter" idx="11"/>
          </p:nvPr>
        </p:nvSpPr>
        <p:spPr>
          <a:xfrm>
            <a:off x="974672" y="6617933"/>
            <a:ext cx="8640000" cy="108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effectLst/>
                <a:uLnTx/>
                <a:uFillTx/>
                <a:latin typeface="Arial"/>
                <a:cs typeface="Arial"/>
              </a:rPr>
              <a:t>/// Intro to DCT DACH Symposium /// May 2022 </a:t>
            </a:r>
            <a:endParaRPr kumimoji="0" lang="en-US" sz="700" b="0" i="0" u="none" strike="noStrike" kern="1200" cap="none" spc="0" normalizeH="0" baseline="0" noProof="0">
              <a:ln>
                <a:noFill/>
              </a:ln>
              <a:effectLst/>
              <a:uLnTx/>
              <a:uFillTx/>
              <a:latin typeface="Arial"/>
              <a:cs typeface="Arial"/>
            </a:endParaRPr>
          </a:p>
        </p:txBody>
      </p:sp>
      <p:sp>
        <p:nvSpPr>
          <p:cNvPr id="12" name="Slide Number Placeholder 5">
            <a:extLst>
              <a:ext uri="{FF2B5EF4-FFF2-40B4-BE49-F238E27FC236}">
                <a16:creationId xmlns:a16="http://schemas.microsoft.com/office/drawing/2014/main" id="{A2B45B02-A0A6-4BE9-A228-4768994CAD35}"/>
              </a:ext>
            </a:extLst>
          </p:cNvPr>
          <p:cNvSpPr>
            <a:spLocks noGrp="1"/>
          </p:cNvSpPr>
          <p:nvPr>
            <p:ph type="sldNum" sz="quarter" idx="12"/>
          </p:nvPr>
        </p:nvSpPr>
        <p:spPr>
          <a:xfrm>
            <a:off x="195843" y="6617933"/>
            <a:ext cx="392326" cy="108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solidFill>
                  <a:srgbClr val="00BCFF"/>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a:ln>
                <a:noFill/>
              </a:ln>
              <a:solidFill>
                <a:srgbClr val="00BCFF"/>
              </a:solidFill>
              <a:effectLst/>
              <a:uLnTx/>
              <a:uFillTx/>
              <a:latin typeface="Arial"/>
              <a:cs typeface="Arial"/>
            </a:endParaRPr>
          </a:p>
        </p:txBody>
      </p:sp>
    </p:spTree>
    <p:extLst>
      <p:ext uri="{BB962C8B-B14F-4D97-AF65-F5344CB8AC3E}">
        <p14:creationId xmlns:p14="http://schemas.microsoft.com/office/powerpoint/2010/main" val="8134706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a:t>Forward-Looking Statements</a:t>
            </a:r>
            <a:endParaRPr lang="en-US" dirty="0"/>
          </a:p>
        </p:txBody>
      </p:sp>
      <p:sp>
        <p:nvSpPr>
          <p:cNvPr id="13" name="Inhaltsplatzhalter 12"/>
          <p:cNvSpPr>
            <a:spLocks noGrp="1"/>
          </p:cNvSpPr>
          <p:nvPr>
            <p:ph sz="quarter" idx="14"/>
          </p:nvPr>
        </p:nvSpPr>
        <p:spPr/>
        <p:txBody>
          <a:bodyPr/>
          <a:lstStyle/>
          <a:p>
            <a:r>
              <a:rPr lang="en-US" dirty="0"/>
              <a:t>This presentation may contain forward-looking statements based on current assumptions and forecasts made by Bayer management. </a:t>
            </a:r>
          </a:p>
          <a:p>
            <a:r>
              <a:rPr lang="en-US" dirty="0"/>
              <a:t>Various known and unknown risks, uncertainties and other factors could lead to material differences between the actual future results, financial situation, development or performance of the company and the estimates given here. These factors include those discussed in Bayer’s public reports which are available on the Bayer website at http://www.bayer.com/. </a:t>
            </a:r>
          </a:p>
          <a:p>
            <a:r>
              <a:rPr lang="en-US" dirty="0"/>
              <a:t>The company assumes no liability whatsoever to update these forward-looking statements or to conform them to future events or developments.</a:t>
            </a:r>
          </a:p>
          <a:p>
            <a:endParaRPr lang="en-US" dirty="0"/>
          </a:p>
        </p:txBody>
      </p:sp>
      <p:sp>
        <p:nvSpPr>
          <p:cNvPr id="15" name="Fußzeilenplatzhalter 14"/>
          <p:cNvSpPr>
            <a:spLocks noGrp="1"/>
          </p:cNvSpPr>
          <p:nvPr>
            <p:ph type="ftr" sz="quarter" idx="11"/>
          </p:nvPr>
        </p:nvSpPr>
        <p:spPr/>
        <p:txBody>
          <a:bodyPr/>
          <a:lstStyle/>
          <a:p>
            <a:r>
              <a:rPr lang="en-US"/>
              <a:t>/// Intro to DCT DACH Symposium /// May 2022 </a:t>
            </a:r>
            <a:endParaRPr lang="en-US" dirty="0"/>
          </a:p>
        </p:txBody>
      </p:sp>
      <p:sp>
        <p:nvSpPr>
          <p:cNvPr id="16" name="Foliennummernplatzhalter 15"/>
          <p:cNvSpPr>
            <a:spLocks noGrp="1"/>
          </p:cNvSpPr>
          <p:nvPr>
            <p:ph type="sldNum" sz="quarter" idx="12"/>
          </p:nvPr>
        </p:nvSpPr>
        <p:spPr/>
        <p:txBody>
          <a:bodyPr/>
          <a:lstStyle/>
          <a:p>
            <a:fld id="{EEAD9179-7A6B-4268-BEB2-F3B8EB06115B}" type="slidenum">
              <a:rPr lang="en-US" smtClean="0"/>
              <a:t>12</a:t>
            </a:fld>
            <a:endParaRPr lang="en-US" dirty="0"/>
          </a:p>
        </p:txBody>
      </p:sp>
    </p:spTree>
    <p:extLst>
      <p:ext uri="{BB962C8B-B14F-4D97-AF65-F5344CB8AC3E}">
        <p14:creationId xmlns:p14="http://schemas.microsoft.com/office/powerpoint/2010/main" val="24214674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tertitel 13"/>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r>
              <a:rPr lang="en-US"/>
              <a:t>Thank you!</a:t>
            </a:r>
            <a:endParaRPr lang="en-US" dirty="0"/>
          </a:p>
        </p:txBody>
      </p:sp>
      <p:sp>
        <p:nvSpPr>
          <p:cNvPr id="7" name="Text Placeholder 6"/>
          <p:cNvSpPr>
            <a:spLocks noGrp="1"/>
          </p:cNvSpPr>
          <p:nvPr>
            <p:ph type="body" sz="quarter" idx="13"/>
          </p:nvPr>
        </p:nvSpPr>
        <p:spPr/>
        <p:txBody>
          <a:bodyPr/>
          <a:lstStyle/>
          <a:p>
            <a:r>
              <a:rPr lang="en-US"/>
              <a:t>Bye-Bye</a:t>
            </a:r>
            <a:endParaRPr lang="en-US" dirty="0"/>
          </a:p>
        </p:txBody>
      </p:sp>
      <p:pic>
        <p:nvPicPr>
          <p:cNvPr id="10" name="Picture Placeholder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007" r="25007"/>
          <a:stretch>
            <a:fillRect/>
          </a:stretch>
        </p:blipFill>
        <p:spPr/>
      </p:pic>
      <p:sp>
        <p:nvSpPr>
          <p:cNvPr id="16" name="Fußzeilenplatzhalter 15"/>
          <p:cNvSpPr>
            <a:spLocks noGrp="1"/>
          </p:cNvSpPr>
          <p:nvPr>
            <p:ph type="ftr" sz="quarter" idx="11"/>
          </p:nvPr>
        </p:nvSpPr>
        <p:spPr/>
        <p:txBody>
          <a:bodyPr/>
          <a:lstStyle/>
          <a:p>
            <a:r>
              <a:rPr lang="en-US"/>
              <a:t>/// Intro to DCT DACH Symposium /// May 2022 </a:t>
            </a:r>
            <a:endParaRPr lang="en-US" dirty="0"/>
          </a:p>
        </p:txBody>
      </p:sp>
      <p:sp>
        <p:nvSpPr>
          <p:cNvPr id="17" name="Foliennummernplatzhalter 16"/>
          <p:cNvSpPr>
            <a:spLocks noGrp="1"/>
          </p:cNvSpPr>
          <p:nvPr>
            <p:ph type="sldNum" sz="quarter" idx="12"/>
          </p:nvPr>
        </p:nvSpPr>
        <p:spPr/>
        <p:txBody>
          <a:bodyPr/>
          <a:lstStyle/>
          <a:p>
            <a:fld id="{EEAD9179-7A6B-4268-BEB2-F3B8EB06115B}" type="slidenum">
              <a:rPr lang="en-US" smtClean="0"/>
              <a:pPr/>
              <a:t>13</a:t>
            </a:fld>
            <a:endParaRPr lang="en-US" dirty="0"/>
          </a:p>
        </p:txBody>
      </p:sp>
    </p:spTree>
    <p:extLst>
      <p:ext uri="{BB962C8B-B14F-4D97-AF65-F5344CB8AC3E}">
        <p14:creationId xmlns:p14="http://schemas.microsoft.com/office/powerpoint/2010/main" val="96855714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Topics Covered</a:t>
            </a:r>
          </a:p>
        </p:txBody>
      </p:sp>
      <p:sp>
        <p:nvSpPr>
          <p:cNvPr id="6" name="Text Placeholder 5"/>
          <p:cNvSpPr>
            <a:spLocks noGrp="1"/>
          </p:cNvSpPr>
          <p:nvPr>
            <p:ph type="body" sz="quarter" idx="13"/>
          </p:nvPr>
        </p:nvSpPr>
        <p:spPr>
          <a:xfrm>
            <a:off x="2005337" y="1843721"/>
            <a:ext cx="4680000" cy="3991471"/>
          </a:xfrm>
        </p:spPr>
        <p:txBody>
          <a:bodyPr/>
          <a:lstStyle/>
          <a:p>
            <a:r>
              <a:rPr lang="en-US" dirty="0"/>
              <a:t>Terminology Clarifications and Definitions</a:t>
            </a:r>
          </a:p>
          <a:p>
            <a:r>
              <a:rPr lang="en-US" dirty="0"/>
              <a:t>The Basic Concept of DCT</a:t>
            </a:r>
          </a:p>
          <a:p>
            <a:r>
              <a:rPr lang="en-US" dirty="0"/>
              <a:t>Main Elements</a:t>
            </a:r>
          </a:p>
          <a:p>
            <a:r>
              <a:rPr lang="en-US" dirty="0"/>
              <a:t>Advantages for Patients, Investigators, Sponsors</a:t>
            </a:r>
          </a:p>
        </p:txBody>
      </p:sp>
      <p:sp>
        <p:nvSpPr>
          <p:cNvPr id="11" name="Fußzeilenplatzhalter 10"/>
          <p:cNvSpPr>
            <a:spLocks noGrp="1"/>
          </p:cNvSpPr>
          <p:nvPr>
            <p:ph type="ftr" sz="quarter" idx="11"/>
          </p:nvPr>
        </p:nvSpPr>
        <p:spPr/>
        <p:txBody>
          <a:bodyPr/>
          <a:lstStyle/>
          <a:p>
            <a:r>
              <a:rPr lang="en-US"/>
              <a:t>/// Intro to DCT DACH Symposium /// May 2022 </a:t>
            </a:r>
            <a:endParaRPr lang="en-US" dirty="0"/>
          </a:p>
        </p:txBody>
      </p:sp>
      <p:sp>
        <p:nvSpPr>
          <p:cNvPr id="12" name="Foliennummernplatzhalter 11"/>
          <p:cNvSpPr>
            <a:spLocks noGrp="1"/>
          </p:cNvSpPr>
          <p:nvPr>
            <p:ph type="sldNum" sz="quarter" idx="12"/>
          </p:nvPr>
        </p:nvSpPr>
        <p:spPr/>
        <p:txBody>
          <a:bodyPr/>
          <a:lstStyle/>
          <a:p>
            <a:fld id="{EEAD9179-7A6B-4268-BEB2-F3B8EB06115B}" type="slidenum">
              <a:rPr lang="en-US" smtClean="0"/>
              <a:pPr/>
              <a:t>2</a:t>
            </a:fld>
            <a:endParaRPr lang="en-US" dirty="0"/>
          </a:p>
        </p:txBody>
      </p:sp>
    </p:spTree>
    <p:extLst>
      <p:ext uri="{BB962C8B-B14F-4D97-AF65-F5344CB8AC3E}">
        <p14:creationId xmlns:p14="http://schemas.microsoft.com/office/powerpoint/2010/main" val="193829814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DE54A5A-0748-47B3-8C91-D3D417B24B8F}"/>
              </a:ext>
            </a:extLst>
          </p:cNvPr>
          <p:cNvSpPr>
            <a:spLocks noGrp="1"/>
          </p:cNvSpPr>
          <p:nvPr>
            <p:ph type="ftr" sz="quarter" idx="11"/>
          </p:nvPr>
        </p:nvSpPr>
        <p:spPr/>
        <p:txBody>
          <a:bodyPr/>
          <a:lstStyle/>
          <a:p>
            <a:r>
              <a:rPr lang="en-US"/>
              <a:t>/// Intro to DCT DACH Symposium /// May 2022 </a:t>
            </a:r>
            <a:endParaRPr lang="en-US" dirty="0"/>
          </a:p>
        </p:txBody>
      </p:sp>
      <p:sp>
        <p:nvSpPr>
          <p:cNvPr id="3" name="Foliennummernplatzhalter 2">
            <a:extLst>
              <a:ext uri="{FF2B5EF4-FFF2-40B4-BE49-F238E27FC236}">
                <a16:creationId xmlns:a16="http://schemas.microsoft.com/office/drawing/2014/main" id="{B4F454A3-7300-4716-B389-B642D9D8EEEB}"/>
              </a:ext>
            </a:extLst>
          </p:cNvPr>
          <p:cNvSpPr>
            <a:spLocks noGrp="1"/>
          </p:cNvSpPr>
          <p:nvPr>
            <p:ph type="sldNum" sz="quarter" idx="12"/>
          </p:nvPr>
        </p:nvSpPr>
        <p:spPr/>
        <p:txBody>
          <a:bodyPr/>
          <a:lstStyle/>
          <a:p>
            <a:fld id="{EEAD9179-7A6B-4268-BEB2-F3B8EB06115B}" type="slidenum">
              <a:rPr lang="en-US" smtClean="0"/>
              <a:pPr/>
              <a:t>3</a:t>
            </a:fld>
            <a:endParaRPr lang="en-US" dirty="0"/>
          </a:p>
        </p:txBody>
      </p:sp>
      <p:pic>
        <p:nvPicPr>
          <p:cNvPr id="6" name="Bildplatzhalter 5">
            <a:extLst>
              <a:ext uri="{FF2B5EF4-FFF2-40B4-BE49-F238E27FC236}">
                <a16:creationId xmlns:a16="http://schemas.microsoft.com/office/drawing/2014/main" id="{B6A39A64-9A40-4D50-BD0B-8144165E156C}"/>
              </a:ext>
            </a:extLst>
          </p:cNvPr>
          <p:cNvPicPr>
            <a:picLocks noGrp="1" noChangeAspect="1"/>
          </p:cNvPicPr>
          <p:nvPr>
            <p:ph type="pic" sz="quarter" idx="16"/>
          </p:nvPr>
        </p:nvPicPr>
        <p:blipFill rotWithShape="1">
          <a:blip r:embed="rId2"/>
          <a:srcRect l="380" r="380"/>
          <a:stretch/>
        </p:blipFill>
        <p:spPr>
          <a:xfrm>
            <a:off x="239041" y="0"/>
            <a:ext cx="11109612" cy="6249971"/>
          </a:xfrm>
        </p:spPr>
      </p:pic>
      <p:sp>
        <p:nvSpPr>
          <p:cNvPr id="4" name="Rechteck 3">
            <a:extLst>
              <a:ext uri="{FF2B5EF4-FFF2-40B4-BE49-F238E27FC236}">
                <a16:creationId xmlns:a16="http://schemas.microsoft.com/office/drawing/2014/main" id="{A8836301-3D1F-43C0-86CA-5D2057DA15DA}"/>
              </a:ext>
            </a:extLst>
          </p:cNvPr>
          <p:cNvSpPr/>
          <p:nvPr/>
        </p:nvSpPr>
        <p:spPr bwMode="gray">
          <a:xfrm>
            <a:off x="239041" y="6014301"/>
            <a:ext cx="3352571" cy="235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panose="020B0604020202020204" pitchFamily="34" charset="0"/>
            </a:endParaRPr>
          </a:p>
        </p:txBody>
      </p:sp>
      <p:sp>
        <p:nvSpPr>
          <p:cNvPr id="5" name="Rechteck 4">
            <a:extLst>
              <a:ext uri="{FF2B5EF4-FFF2-40B4-BE49-F238E27FC236}">
                <a16:creationId xmlns:a16="http://schemas.microsoft.com/office/drawing/2014/main" id="{38C035A6-997E-4642-AD36-329E9479B8E1}"/>
              </a:ext>
            </a:extLst>
          </p:cNvPr>
          <p:cNvSpPr/>
          <p:nvPr/>
        </p:nvSpPr>
        <p:spPr bwMode="gray">
          <a:xfrm>
            <a:off x="9614672" y="5816338"/>
            <a:ext cx="1886029" cy="43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panose="020B0604020202020204" pitchFamily="34" charset="0"/>
            </a:endParaRPr>
          </a:p>
        </p:txBody>
      </p:sp>
    </p:spTree>
    <p:extLst>
      <p:ext uri="{BB962C8B-B14F-4D97-AF65-F5344CB8AC3E}">
        <p14:creationId xmlns:p14="http://schemas.microsoft.com/office/powerpoint/2010/main" val="2431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332509" y="1251051"/>
            <a:ext cx="5322601" cy="252000"/>
          </a:xfrm>
        </p:spPr>
        <p:txBody>
          <a:bodyPr/>
          <a:lstStyle/>
          <a:p>
            <a:pPr>
              <a:tabLst>
                <a:tab pos="4122738" algn="l"/>
                <a:tab pos="5646738" algn="l"/>
              </a:tabLst>
            </a:pPr>
            <a:r>
              <a:rPr lang="en-US" dirty="0"/>
              <a:t>Traditional approach – ‘Site Centric’</a:t>
            </a:r>
          </a:p>
        </p:txBody>
      </p:sp>
      <p:sp>
        <p:nvSpPr>
          <p:cNvPr id="3" name="Title 2"/>
          <p:cNvSpPr>
            <a:spLocks noGrp="1"/>
          </p:cNvSpPr>
          <p:nvPr>
            <p:ph type="title"/>
          </p:nvPr>
        </p:nvSpPr>
        <p:spPr>
          <a:xfrm>
            <a:off x="857839" y="509483"/>
            <a:ext cx="10746557" cy="477335"/>
          </a:xfrm>
        </p:spPr>
        <p:txBody>
          <a:bodyPr/>
          <a:lstStyle/>
          <a:p>
            <a:r>
              <a:rPr lang="en-US" sz="2400" dirty="0"/>
              <a:t>Clinical Trial conduct is heavily regulated, but can be burdensome</a:t>
            </a:r>
          </a:p>
        </p:txBody>
      </p:sp>
      <p:sp>
        <p:nvSpPr>
          <p:cNvPr id="87" name="Slide Number Placeholder 11"/>
          <p:cNvSpPr>
            <a:spLocks noGrp="1"/>
          </p:cNvSpPr>
          <p:nvPr>
            <p:ph type="sldNum" sz="quarter" idx="12"/>
          </p:nvPr>
        </p:nvSpPr>
        <p:spPr/>
        <p:txBody>
          <a:bodyPr/>
          <a:lstStyle/>
          <a:p>
            <a:fld id="{EEAD9179-7A6B-4268-BEB2-F3B8EB06115B}" type="slidenum">
              <a:rPr lang="en-US" smtClean="0"/>
              <a:pPr/>
              <a:t>4</a:t>
            </a:fld>
            <a:endParaRPr lang="en-US"/>
          </a:p>
        </p:txBody>
      </p:sp>
      <p:cxnSp>
        <p:nvCxnSpPr>
          <p:cNvPr id="156" name="Straight Arrow Connector 155">
            <a:extLst>
              <a:ext uri="{FF2B5EF4-FFF2-40B4-BE49-F238E27FC236}">
                <a16:creationId xmlns:a16="http://schemas.microsoft.com/office/drawing/2014/main" id="{336848A4-9D1C-4C71-9055-DE5A0FF5D2C9}"/>
              </a:ext>
            </a:extLst>
          </p:cNvPr>
          <p:cNvCxnSpPr>
            <a:cxnSpLocks/>
            <a:stCxn id="147" idx="2"/>
            <a:endCxn id="167" idx="0"/>
          </p:cNvCxnSpPr>
          <p:nvPr/>
        </p:nvCxnSpPr>
        <p:spPr bwMode="gray">
          <a:xfrm>
            <a:off x="2871131" y="2852830"/>
            <a:ext cx="1893392" cy="1218576"/>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grpSp>
        <p:nvGrpSpPr>
          <p:cNvPr id="4" name="Group 3">
            <a:extLst>
              <a:ext uri="{FF2B5EF4-FFF2-40B4-BE49-F238E27FC236}">
                <a16:creationId xmlns:a16="http://schemas.microsoft.com/office/drawing/2014/main" id="{A812A6B8-2312-4DF5-81AF-9861D8BA8F75}"/>
              </a:ext>
            </a:extLst>
          </p:cNvPr>
          <p:cNvGrpSpPr/>
          <p:nvPr/>
        </p:nvGrpSpPr>
        <p:grpSpPr>
          <a:xfrm>
            <a:off x="245680" y="1548079"/>
            <a:ext cx="5201589" cy="4612741"/>
            <a:chOff x="245680" y="1548079"/>
            <a:chExt cx="5201589" cy="4612741"/>
          </a:xfrm>
        </p:grpSpPr>
        <p:grpSp>
          <p:nvGrpSpPr>
            <p:cNvPr id="22" name="Group 21">
              <a:extLst>
                <a:ext uri="{FF2B5EF4-FFF2-40B4-BE49-F238E27FC236}">
                  <a16:creationId xmlns:a16="http://schemas.microsoft.com/office/drawing/2014/main" id="{526A6469-BB14-4A6C-8449-7AA8293DCC9C}"/>
                </a:ext>
              </a:extLst>
            </p:cNvPr>
            <p:cNvGrpSpPr/>
            <p:nvPr/>
          </p:nvGrpSpPr>
          <p:grpSpPr>
            <a:xfrm>
              <a:off x="549078" y="1648350"/>
              <a:ext cx="4644105" cy="4444705"/>
              <a:chOff x="534776" y="1637059"/>
              <a:chExt cx="4591675" cy="4513915"/>
            </a:xfrm>
          </p:grpSpPr>
          <p:cxnSp>
            <p:nvCxnSpPr>
              <p:cNvPr id="145" name="Straight Arrow Connector 144">
                <a:extLst>
                  <a:ext uri="{FF2B5EF4-FFF2-40B4-BE49-F238E27FC236}">
                    <a16:creationId xmlns:a16="http://schemas.microsoft.com/office/drawing/2014/main" id="{A0BE124D-6E6D-4369-B181-7029B2C09A56}"/>
                  </a:ext>
                </a:extLst>
              </p:cNvPr>
              <p:cNvCxnSpPr>
                <a:cxnSpLocks/>
                <a:stCxn id="147" idx="2"/>
                <a:endCxn id="163" idx="0"/>
              </p:cNvCxnSpPr>
              <p:nvPr/>
            </p:nvCxnSpPr>
            <p:spPr bwMode="gray">
              <a:xfrm flipH="1">
                <a:off x="958598" y="2860293"/>
                <a:ext cx="1872015" cy="1237551"/>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46" name="Picture 145" descr="Icon&#10;&#10;Description automatically generated">
                <a:extLst>
                  <a:ext uri="{FF2B5EF4-FFF2-40B4-BE49-F238E27FC236}">
                    <a16:creationId xmlns:a16="http://schemas.microsoft.com/office/drawing/2014/main" id="{1DC8E142-E575-4220-9A5D-E60972540D56}"/>
                  </a:ext>
                </a:extLst>
              </p:cNvPr>
              <p:cNvPicPr>
                <a:picLocks noChangeAspect="1"/>
              </p:cNvPicPr>
              <p:nvPr/>
            </p:nvPicPr>
            <p:blipFill>
              <a:blip r:embed="rId3"/>
              <a:stretch>
                <a:fillRect/>
              </a:stretch>
            </p:blipFill>
            <p:spPr>
              <a:xfrm>
                <a:off x="2402105" y="1637059"/>
                <a:ext cx="857016" cy="857014"/>
              </a:xfrm>
              <a:prstGeom prst="rect">
                <a:avLst/>
              </a:prstGeom>
            </p:spPr>
          </p:pic>
          <p:sp>
            <p:nvSpPr>
              <p:cNvPr id="147" name="Rectangle 146">
                <a:extLst>
                  <a:ext uri="{FF2B5EF4-FFF2-40B4-BE49-F238E27FC236}">
                    <a16:creationId xmlns:a16="http://schemas.microsoft.com/office/drawing/2014/main" id="{7C941726-CC97-4E8E-B89F-ADD4A5301CA9}"/>
                  </a:ext>
                </a:extLst>
              </p:cNvPr>
              <p:cNvSpPr/>
              <p:nvPr/>
            </p:nvSpPr>
            <p:spPr bwMode="gray">
              <a:xfrm>
                <a:off x="2288764" y="2518663"/>
                <a:ext cx="1083699" cy="3416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400" b="1" i="0" u="none" baseline="0">
                    <a:solidFill>
                      <a:srgbClr val="FFFFFF"/>
                    </a:solidFill>
                    <a:latin typeface="Arial" panose="020B0604020202020204" pitchFamily="34" charset="0"/>
                  </a:rPr>
                  <a:t>Patient</a:t>
                </a:r>
              </a:p>
            </p:txBody>
          </p:sp>
          <p:sp>
            <p:nvSpPr>
              <p:cNvPr id="148" name="Rectangle 147">
                <a:extLst>
                  <a:ext uri="{FF2B5EF4-FFF2-40B4-BE49-F238E27FC236}">
                    <a16:creationId xmlns:a16="http://schemas.microsoft.com/office/drawing/2014/main" id="{8F42B1E2-BB40-479F-91BE-41168855952B}"/>
                  </a:ext>
                </a:extLst>
              </p:cNvPr>
              <p:cNvSpPr/>
              <p:nvPr/>
            </p:nvSpPr>
            <p:spPr bwMode="gray">
              <a:xfrm>
                <a:off x="2045055" y="4516565"/>
                <a:ext cx="1571116" cy="2516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a:solidFill>
                      <a:srgbClr val="FFFFFF"/>
                    </a:solidFill>
                    <a:latin typeface="Arial" panose="020B0604020202020204" pitchFamily="34" charset="0"/>
                  </a:rPr>
                  <a:t>Investigator</a:t>
                </a:r>
              </a:p>
            </p:txBody>
          </p:sp>
          <p:pic>
            <p:nvPicPr>
              <p:cNvPr id="149" name="Picture 148" descr="Icon&#10;&#10;Description automatically generated">
                <a:extLst>
                  <a:ext uri="{FF2B5EF4-FFF2-40B4-BE49-F238E27FC236}">
                    <a16:creationId xmlns:a16="http://schemas.microsoft.com/office/drawing/2014/main" id="{8780982B-0913-427B-A1C8-0E67446185FE}"/>
                  </a:ext>
                </a:extLst>
              </p:cNvPr>
              <p:cNvPicPr>
                <a:picLocks noChangeAspect="1"/>
              </p:cNvPicPr>
              <p:nvPr/>
            </p:nvPicPr>
            <p:blipFill>
              <a:blip r:embed="rId4"/>
              <a:stretch>
                <a:fillRect/>
              </a:stretch>
            </p:blipFill>
            <p:spPr>
              <a:xfrm>
                <a:off x="2520772" y="4823201"/>
                <a:ext cx="605731" cy="622188"/>
              </a:xfrm>
              <a:prstGeom prst="rect">
                <a:avLst/>
              </a:prstGeom>
            </p:spPr>
          </p:pic>
          <p:pic>
            <p:nvPicPr>
              <p:cNvPr id="151" name="Picture 150" descr="Icon&#10;&#10;Description automatically generated">
                <a:extLst>
                  <a:ext uri="{FF2B5EF4-FFF2-40B4-BE49-F238E27FC236}">
                    <a16:creationId xmlns:a16="http://schemas.microsoft.com/office/drawing/2014/main" id="{9A074229-9226-4103-935E-133D35930513}"/>
                  </a:ext>
                </a:extLst>
              </p:cNvPr>
              <p:cNvPicPr>
                <a:picLocks noChangeAspect="1"/>
              </p:cNvPicPr>
              <p:nvPr/>
            </p:nvPicPr>
            <p:blipFill>
              <a:blip r:embed="rId5"/>
              <a:stretch>
                <a:fillRect/>
              </a:stretch>
            </p:blipFill>
            <p:spPr>
              <a:xfrm>
                <a:off x="3286315" y="5267945"/>
                <a:ext cx="499132" cy="510751"/>
              </a:xfrm>
              <a:prstGeom prst="rect">
                <a:avLst/>
              </a:prstGeom>
            </p:spPr>
          </p:pic>
          <p:cxnSp>
            <p:nvCxnSpPr>
              <p:cNvPr id="152" name="Straight Arrow Connector 151">
                <a:extLst>
                  <a:ext uri="{FF2B5EF4-FFF2-40B4-BE49-F238E27FC236}">
                    <a16:creationId xmlns:a16="http://schemas.microsoft.com/office/drawing/2014/main" id="{911782F5-7372-491A-9ED2-159C0F736A28}"/>
                  </a:ext>
                </a:extLst>
              </p:cNvPr>
              <p:cNvCxnSpPr>
                <a:cxnSpLocks/>
                <a:stCxn id="147" idx="2"/>
                <a:endCxn id="164" idx="0"/>
              </p:cNvCxnSpPr>
              <p:nvPr/>
            </p:nvCxnSpPr>
            <p:spPr bwMode="gray">
              <a:xfrm flipH="1">
                <a:off x="1894606" y="2860294"/>
                <a:ext cx="936007" cy="1237551"/>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grpSp>
            <p:nvGrpSpPr>
              <p:cNvPr id="153" name="Group 152">
                <a:extLst>
                  <a:ext uri="{FF2B5EF4-FFF2-40B4-BE49-F238E27FC236}">
                    <a16:creationId xmlns:a16="http://schemas.microsoft.com/office/drawing/2014/main" id="{B0261752-0CC2-4B3F-946B-6D9B166509D8}"/>
                  </a:ext>
                </a:extLst>
              </p:cNvPr>
              <p:cNvGrpSpPr/>
              <p:nvPr/>
            </p:nvGrpSpPr>
            <p:grpSpPr>
              <a:xfrm>
                <a:off x="534776" y="4097845"/>
                <a:ext cx="4591675" cy="252000"/>
                <a:chOff x="587459" y="4005854"/>
                <a:chExt cx="4591673" cy="252000"/>
              </a:xfrm>
            </p:grpSpPr>
            <p:sp>
              <p:nvSpPr>
                <p:cNvPr id="163" name="Rectangle 162">
                  <a:extLst>
                    <a:ext uri="{FF2B5EF4-FFF2-40B4-BE49-F238E27FC236}">
                      <a16:creationId xmlns:a16="http://schemas.microsoft.com/office/drawing/2014/main" id="{C1FD7492-5C06-4623-B9B1-D2EF34A10AD0}"/>
                    </a:ext>
                  </a:extLst>
                </p:cNvPr>
                <p:cNvSpPr/>
                <p:nvPr/>
              </p:nvSpPr>
              <p:spPr bwMode="gray">
                <a:xfrm>
                  <a:off x="587459" y="4005854"/>
                  <a:ext cx="847641"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a:solidFill>
                        <a:srgbClr val="FFFFFF"/>
                      </a:solidFill>
                      <a:latin typeface="Arial" panose="020B0604020202020204" pitchFamily="34" charset="0"/>
                    </a:rPr>
                    <a:t>Screening</a:t>
                  </a:r>
                </a:p>
              </p:txBody>
            </p:sp>
            <p:sp>
              <p:nvSpPr>
                <p:cNvPr id="164" name="Rectangle 163">
                  <a:extLst>
                    <a:ext uri="{FF2B5EF4-FFF2-40B4-BE49-F238E27FC236}">
                      <a16:creationId xmlns:a16="http://schemas.microsoft.com/office/drawing/2014/main" id="{7CD90903-F34E-479B-849D-EE27770D42AC}"/>
                    </a:ext>
                  </a:extLst>
                </p:cNvPr>
                <p:cNvSpPr/>
                <p:nvPr/>
              </p:nvSpPr>
              <p:spPr bwMode="gray">
                <a:xfrm>
                  <a:off x="1523467" y="4005854"/>
                  <a:ext cx="847641"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a:solidFill>
                        <a:srgbClr val="FFFFFF"/>
                      </a:solidFill>
                      <a:latin typeface="Arial" panose="020B0604020202020204" pitchFamily="34" charset="0"/>
                    </a:rPr>
                    <a:t>Rand.</a:t>
                  </a:r>
                </a:p>
              </p:txBody>
            </p:sp>
            <p:sp>
              <p:nvSpPr>
                <p:cNvPr id="165" name="Rectangle 164">
                  <a:extLst>
                    <a:ext uri="{FF2B5EF4-FFF2-40B4-BE49-F238E27FC236}">
                      <a16:creationId xmlns:a16="http://schemas.microsoft.com/office/drawing/2014/main" id="{45396F71-0B56-484E-B9EF-A2FC9A2062A9}"/>
                    </a:ext>
                  </a:extLst>
                </p:cNvPr>
                <p:cNvSpPr/>
                <p:nvPr/>
              </p:nvSpPr>
              <p:spPr bwMode="gray">
                <a:xfrm>
                  <a:off x="2459475" y="4005854"/>
                  <a:ext cx="847641"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a:solidFill>
                        <a:srgbClr val="FFFFFF"/>
                      </a:solidFill>
                      <a:latin typeface="Arial" panose="020B0604020202020204" pitchFamily="34" charset="0"/>
                    </a:rPr>
                    <a:t>V1</a:t>
                  </a:r>
                </a:p>
              </p:txBody>
            </p:sp>
            <p:sp>
              <p:nvSpPr>
                <p:cNvPr id="166" name="Rectangle 165">
                  <a:extLst>
                    <a:ext uri="{FF2B5EF4-FFF2-40B4-BE49-F238E27FC236}">
                      <a16:creationId xmlns:a16="http://schemas.microsoft.com/office/drawing/2014/main" id="{CC259D46-56BF-4084-9979-31CB472ACF1B}"/>
                    </a:ext>
                  </a:extLst>
                </p:cNvPr>
                <p:cNvSpPr/>
                <p:nvPr/>
              </p:nvSpPr>
              <p:spPr bwMode="gray">
                <a:xfrm>
                  <a:off x="3395483" y="4005854"/>
                  <a:ext cx="847641"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a:solidFill>
                        <a:srgbClr val="FFFFFF"/>
                      </a:solidFill>
                      <a:latin typeface="Arial" panose="020B0604020202020204" pitchFamily="34" charset="0"/>
                    </a:rPr>
                    <a:t>V…</a:t>
                  </a:r>
                </a:p>
              </p:txBody>
            </p:sp>
            <p:sp>
              <p:nvSpPr>
                <p:cNvPr id="167" name="Rectangle 166">
                  <a:extLst>
                    <a:ext uri="{FF2B5EF4-FFF2-40B4-BE49-F238E27FC236}">
                      <a16:creationId xmlns:a16="http://schemas.microsoft.com/office/drawing/2014/main" id="{16777FDC-32F4-4DBF-B1E2-6D66B30C66F9}"/>
                    </a:ext>
                  </a:extLst>
                </p:cNvPr>
                <p:cNvSpPr/>
                <p:nvPr/>
              </p:nvSpPr>
              <p:spPr bwMode="gray">
                <a:xfrm>
                  <a:off x="4331491" y="4005854"/>
                  <a:ext cx="847641" cy="25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a:solidFill>
                        <a:srgbClr val="FFFFFF"/>
                      </a:solidFill>
                      <a:latin typeface="Arial" panose="020B0604020202020204" pitchFamily="34" charset="0"/>
                    </a:rPr>
                    <a:t>EOT</a:t>
                  </a:r>
                  <a:endParaRPr lang="en-US" sz="1100" b="0" i="0" u="none" baseline="0">
                    <a:solidFill>
                      <a:srgbClr val="FFFFFF"/>
                    </a:solidFill>
                    <a:latin typeface="Arial" panose="020B0604020202020204" pitchFamily="34" charset="0"/>
                  </a:endParaRPr>
                </a:p>
              </p:txBody>
            </p:sp>
          </p:grpSp>
          <p:cxnSp>
            <p:nvCxnSpPr>
              <p:cNvPr id="154" name="Straight Arrow Connector 153">
                <a:extLst>
                  <a:ext uri="{FF2B5EF4-FFF2-40B4-BE49-F238E27FC236}">
                    <a16:creationId xmlns:a16="http://schemas.microsoft.com/office/drawing/2014/main" id="{5C52BF9D-B81B-4D44-ABEB-BABE5214CB93}"/>
                  </a:ext>
                </a:extLst>
              </p:cNvPr>
              <p:cNvCxnSpPr>
                <a:cxnSpLocks/>
                <a:stCxn id="147" idx="2"/>
                <a:endCxn id="165" idx="0"/>
              </p:cNvCxnSpPr>
              <p:nvPr/>
            </p:nvCxnSpPr>
            <p:spPr bwMode="gray">
              <a:xfrm>
                <a:off x="2830613" y="2860294"/>
                <a:ext cx="1" cy="1237551"/>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155" name="Straight Arrow Connector 154">
                <a:extLst>
                  <a:ext uri="{FF2B5EF4-FFF2-40B4-BE49-F238E27FC236}">
                    <a16:creationId xmlns:a16="http://schemas.microsoft.com/office/drawing/2014/main" id="{B956BFB2-81FB-4F01-950B-3F6C5DB0C376}"/>
                  </a:ext>
                </a:extLst>
              </p:cNvPr>
              <p:cNvCxnSpPr>
                <a:cxnSpLocks/>
                <a:stCxn id="147" idx="2"/>
                <a:endCxn id="166" idx="0"/>
              </p:cNvCxnSpPr>
              <p:nvPr/>
            </p:nvCxnSpPr>
            <p:spPr bwMode="gray">
              <a:xfrm>
                <a:off x="2830613" y="2860293"/>
                <a:ext cx="936009" cy="1237551"/>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57" name="Rectangle 156">
                <a:extLst>
                  <a:ext uri="{FF2B5EF4-FFF2-40B4-BE49-F238E27FC236}">
                    <a16:creationId xmlns:a16="http://schemas.microsoft.com/office/drawing/2014/main" id="{2672F65D-81E5-4DCE-8DA8-FDB04BDDF6AC}"/>
                  </a:ext>
                </a:extLst>
              </p:cNvPr>
              <p:cNvSpPr/>
              <p:nvPr/>
            </p:nvSpPr>
            <p:spPr bwMode="gray">
              <a:xfrm>
                <a:off x="3000099" y="5744619"/>
                <a:ext cx="1071558" cy="40635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a:solidFill>
                      <a:schemeClr val="accent1"/>
                    </a:solidFill>
                    <a:latin typeface="Arial" panose="020B0604020202020204" pitchFamily="34" charset="0"/>
                  </a:rPr>
                  <a:t>Drug dispensing</a:t>
                </a:r>
                <a:endParaRPr lang="en-US" sz="1100" b="0" i="0" u="none" baseline="0">
                  <a:solidFill>
                    <a:schemeClr val="accent1"/>
                  </a:solidFill>
                  <a:latin typeface="Arial" panose="020B0604020202020204" pitchFamily="34" charset="0"/>
                </a:endParaRPr>
              </a:p>
            </p:txBody>
          </p:sp>
          <p:grpSp>
            <p:nvGrpSpPr>
              <p:cNvPr id="158" name="Group 157">
                <a:extLst>
                  <a:ext uri="{FF2B5EF4-FFF2-40B4-BE49-F238E27FC236}">
                    <a16:creationId xmlns:a16="http://schemas.microsoft.com/office/drawing/2014/main" id="{D380A58D-8846-4D23-B08E-69AD89F75E98}"/>
                  </a:ext>
                </a:extLst>
              </p:cNvPr>
              <p:cNvGrpSpPr/>
              <p:nvPr/>
            </p:nvGrpSpPr>
            <p:grpSpPr>
              <a:xfrm>
                <a:off x="4209362" y="4823201"/>
                <a:ext cx="858016" cy="1066972"/>
                <a:chOff x="1943913" y="5022174"/>
                <a:chExt cx="1009176" cy="1254950"/>
              </a:xfrm>
            </p:grpSpPr>
            <p:pic>
              <p:nvPicPr>
                <p:cNvPr id="161" name="Picture 160" descr="Icon&#10;&#10;Description automatically generated">
                  <a:extLst>
                    <a:ext uri="{FF2B5EF4-FFF2-40B4-BE49-F238E27FC236}">
                      <a16:creationId xmlns:a16="http://schemas.microsoft.com/office/drawing/2014/main" id="{E6986083-4536-4567-8754-F9B817D94C7F}"/>
                    </a:ext>
                  </a:extLst>
                </p:cNvPr>
                <p:cNvPicPr>
                  <a:picLocks noChangeAspect="1"/>
                </p:cNvPicPr>
                <p:nvPr/>
              </p:nvPicPr>
              <p:blipFill>
                <a:blip r:embed="rId6"/>
                <a:stretch>
                  <a:fillRect/>
                </a:stretch>
              </p:blipFill>
              <p:spPr>
                <a:xfrm>
                  <a:off x="2088500" y="5022174"/>
                  <a:ext cx="712446" cy="731805"/>
                </a:xfrm>
                <a:prstGeom prst="rect">
                  <a:avLst/>
                </a:prstGeom>
              </p:spPr>
            </p:pic>
            <p:sp>
              <p:nvSpPr>
                <p:cNvPr id="162" name="Rectangle 161">
                  <a:extLst>
                    <a:ext uri="{FF2B5EF4-FFF2-40B4-BE49-F238E27FC236}">
                      <a16:creationId xmlns:a16="http://schemas.microsoft.com/office/drawing/2014/main" id="{159F6468-8645-47AF-8270-EBA3A1363191}"/>
                    </a:ext>
                  </a:extLst>
                </p:cNvPr>
                <p:cNvSpPr/>
                <p:nvPr/>
              </p:nvSpPr>
              <p:spPr bwMode="gray">
                <a:xfrm>
                  <a:off x="1943913" y="5805784"/>
                  <a:ext cx="1009176" cy="471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r>
                    <a:rPr lang="en-US" sz="1100" b="0" i="0" u="none" baseline="0" dirty="0">
                      <a:solidFill>
                        <a:srgbClr val="FFFFFF"/>
                      </a:solidFill>
                      <a:latin typeface="Arial" panose="020B0604020202020204" pitchFamily="34" charset="0"/>
                    </a:rPr>
                    <a:t>Study Databases</a:t>
                  </a:r>
                </a:p>
              </p:txBody>
            </p:sp>
          </p:grpSp>
          <p:cxnSp>
            <p:nvCxnSpPr>
              <p:cNvPr id="159" name="Straight Arrow Connector 158">
                <a:extLst>
                  <a:ext uri="{FF2B5EF4-FFF2-40B4-BE49-F238E27FC236}">
                    <a16:creationId xmlns:a16="http://schemas.microsoft.com/office/drawing/2014/main" id="{03268EFD-F6C8-44C5-86E2-DCD44D485632}"/>
                  </a:ext>
                </a:extLst>
              </p:cNvPr>
              <p:cNvCxnSpPr>
                <a:cxnSpLocks/>
                <a:stCxn id="149" idx="3"/>
                <a:endCxn id="161" idx="1"/>
              </p:cNvCxnSpPr>
              <p:nvPr/>
            </p:nvCxnSpPr>
            <p:spPr bwMode="gray">
              <a:xfrm flipV="1">
                <a:off x="3126503" y="5134294"/>
                <a:ext cx="1205789" cy="1"/>
              </a:xfrm>
              <a:prstGeom prst="straightConnector1">
                <a:avLst/>
              </a:prstGeom>
              <a:ln w="50800">
                <a:prstDash val="sys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88EAF362-4E19-44FC-A8B1-5381A6CE637E}"/>
                  </a:ext>
                </a:extLst>
              </p:cNvPr>
              <p:cNvPicPr>
                <a:picLocks noChangeAspect="1"/>
              </p:cNvPicPr>
              <p:nvPr/>
            </p:nvPicPr>
            <p:blipFill>
              <a:blip r:embed="rId7"/>
              <a:stretch>
                <a:fillRect/>
              </a:stretch>
            </p:blipFill>
            <p:spPr>
              <a:xfrm>
                <a:off x="1648948" y="5065481"/>
                <a:ext cx="497242" cy="510751"/>
              </a:xfrm>
              <a:prstGeom prst="rect">
                <a:avLst/>
              </a:prstGeom>
            </p:spPr>
          </p:pic>
          <p:sp>
            <p:nvSpPr>
              <p:cNvPr id="211" name="TextBox 210">
                <a:extLst>
                  <a:ext uri="{FF2B5EF4-FFF2-40B4-BE49-F238E27FC236}">
                    <a16:creationId xmlns:a16="http://schemas.microsoft.com/office/drawing/2014/main" id="{820187D1-64F4-459D-9F32-33FF6A781C97}"/>
                  </a:ext>
                </a:extLst>
              </p:cNvPr>
              <p:cNvSpPr txBox="1"/>
              <p:nvPr/>
            </p:nvSpPr>
            <p:spPr bwMode="gray">
              <a:xfrm>
                <a:off x="1276699" y="5650505"/>
                <a:ext cx="1145239" cy="215354"/>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4422"/>
                    </a:solidFill>
                    <a:effectLst/>
                    <a:uLnTx/>
                    <a:uFillTx/>
                    <a:latin typeface="Arial"/>
                    <a:cs typeface="Arial"/>
                  </a:rPr>
                  <a:t>ePRO</a:t>
                </a:r>
                <a:endParaRPr kumimoji="0" lang="en-US" sz="1000" i="0" u="none" strike="noStrike" kern="1200" cap="none" spc="0" normalizeH="0" baseline="0" noProof="0" dirty="0">
                  <a:ln>
                    <a:noFill/>
                  </a:ln>
                  <a:solidFill>
                    <a:srgbClr val="004422"/>
                  </a:solidFill>
                  <a:effectLst/>
                  <a:uLnTx/>
                  <a:uFillTx/>
                  <a:latin typeface="Arial"/>
                  <a:cs typeface="Arial"/>
                </a:endParaRPr>
              </a:p>
            </p:txBody>
          </p:sp>
        </p:grpSp>
        <p:sp>
          <p:nvSpPr>
            <p:cNvPr id="18" name="Rectangle 17">
              <a:extLst>
                <a:ext uri="{FF2B5EF4-FFF2-40B4-BE49-F238E27FC236}">
                  <a16:creationId xmlns:a16="http://schemas.microsoft.com/office/drawing/2014/main" id="{A73C164B-6C81-455D-965B-C9A33C98D66F}"/>
                </a:ext>
              </a:extLst>
            </p:cNvPr>
            <p:cNvSpPr/>
            <p:nvPr/>
          </p:nvSpPr>
          <p:spPr bwMode="gray">
            <a:xfrm>
              <a:off x="245680" y="1548079"/>
              <a:ext cx="5201589" cy="4612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panose="020B0604020202020204" pitchFamily="34" charset="0"/>
              </a:endParaRPr>
            </a:p>
          </p:txBody>
        </p:sp>
      </p:grpSp>
      <p:sp>
        <p:nvSpPr>
          <p:cNvPr id="76" name="TextBox 75">
            <a:extLst>
              <a:ext uri="{FF2B5EF4-FFF2-40B4-BE49-F238E27FC236}">
                <a16:creationId xmlns:a16="http://schemas.microsoft.com/office/drawing/2014/main" id="{B4C30C6E-3019-45F4-9AFD-14D6EA3337DE}"/>
              </a:ext>
            </a:extLst>
          </p:cNvPr>
          <p:cNvSpPr txBox="1"/>
          <p:nvPr/>
        </p:nvSpPr>
        <p:spPr bwMode="gray">
          <a:xfrm>
            <a:off x="2233817" y="5518848"/>
            <a:ext cx="1158316" cy="212052"/>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4422"/>
                </a:solidFill>
                <a:effectLst/>
                <a:uLnTx/>
                <a:uFillTx/>
                <a:latin typeface="Arial"/>
                <a:cs typeface="Arial"/>
              </a:rPr>
              <a:t>Study procedures,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solidFill>
                  <a:srgbClr val="004422"/>
                </a:solidFill>
                <a:latin typeface="Arial"/>
                <a:cs typeface="Arial"/>
              </a:rPr>
              <a:t>Lab, MRI etc.</a:t>
            </a:r>
            <a:endParaRPr kumimoji="0" lang="en-US" sz="1000" i="0" u="none" strike="noStrike" kern="1200" cap="none" spc="0" normalizeH="0" baseline="0" noProof="0" dirty="0">
              <a:ln>
                <a:noFill/>
              </a:ln>
              <a:solidFill>
                <a:srgbClr val="004422"/>
              </a:solidFill>
              <a:effectLst/>
              <a:uLnTx/>
              <a:uFillTx/>
              <a:latin typeface="Arial"/>
              <a:cs typeface="Arial"/>
            </a:endParaRPr>
          </a:p>
        </p:txBody>
      </p:sp>
      <p:sp>
        <p:nvSpPr>
          <p:cNvPr id="5" name="Footer Placeholder 4">
            <a:extLst>
              <a:ext uri="{FF2B5EF4-FFF2-40B4-BE49-F238E27FC236}">
                <a16:creationId xmlns:a16="http://schemas.microsoft.com/office/drawing/2014/main" id="{C62AA173-DF47-4028-9F7B-26C3FB77E3AE}"/>
              </a:ext>
            </a:extLst>
          </p:cNvPr>
          <p:cNvSpPr>
            <a:spLocks noGrp="1"/>
          </p:cNvSpPr>
          <p:nvPr>
            <p:ph type="ftr" sz="quarter" idx="11"/>
          </p:nvPr>
        </p:nvSpPr>
        <p:spPr/>
        <p:txBody>
          <a:bodyPr/>
          <a:lstStyle/>
          <a:p>
            <a:r>
              <a:rPr lang="en-US"/>
              <a:t>/// Intro to DCT DACH Symposium /// May 2022 </a:t>
            </a:r>
          </a:p>
        </p:txBody>
      </p:sp>
      <p:graphicFrame>
        <p:nvGraphicFramePr>
          <p:cNvPr id="7" name="Tabelle 7">
            <a:extLst>
              <a:ext uri="{FF2B5EF4-FFF2-40B4-BE49-F238E27FC236}">
                <a16:creationId xmlns:a16="http://schemas.microsoft.com/office/drawing/2014/main" id="{04139DB8-DF0B-426E-9E47-121541924598}"/>
              </a:ext>
            </a:extLst>
          </p:cNvPr>
          <p:cNvGraphicFramePr>
            <a:graphicFrameLocks noGrp="1"/>
          </p:cNvGraphicFramePr>
          <p:nvPr>
            <p:extLst>
              <p:ext uri="{D42A27DB-BD31-4B8C-83A1-F6EECF244321}">
                <p14:modId xmlns:p14="http://schemas.microsoft.com/office/powerpoint/2010/main" val="3682347372"/>
              </p:ext>
            </p:extLst>
          </p:nvPr>
        </p:nvGraphicFramePr>
        <p:xfrm>
          <a:off x="7635711" y="1762969"/>
          <a:ext cx="3757568" cy="2211124"/>
        </p:xfrm>
        <a:graphic>
          <a:graphicData uri="http://schemas.openxmlformats.org/drawingml/2006/table">
            <a:tbl>
              <a:tblPr firstRow="1" bandRow="1">
                <a:tableStyleId>{5C22544A-7EE6-4342-B048-85BDC9FD1C3A}</a:tableStyleId>
              </a:tblPr>
              <a:tblGrid>
                <a:gridCol w="936861">
                  <a:extLst>
                    <a:ext uri="{9D8B030D-6E8A-4147-A177-3AD203B41FA5}">
                      <a16:colId xmlns:a16="http://schemas.microsoft.com/office/drawing/2014/main" val="2613451687"/>
                    </a:ext>
                  </a:extLst>
                </a:gridCol>
                <a:gridCol w="2820707">
                  <a:extLst>
                    <a:ext uri="{9D8B030D-6E8A-4147-A177-3AD203B41FA5}">
                      <a16:colId xmlns:a16="http://schemas.microsoft.com/office/drawing/2014/main" val="2657842405"/>
                    </a:ext>
                  </a:extLst>
                </a:gridCol>
              </a:tblGrid>
              <a:tr h="890324">
                <a:tc>
                  <a:txBody>
                    <a:bodyPr/>
                    <a:lstStyle/>
                    <a:p>
                      <a:r>
                        <a:rPr lang="de-CH" sz="2400" kern="1200" dirty="0">
                          <a:solidFill>
                            <a:schemeClr val="dk1"/>
                          </a:solidFill>
                          <a:latin typeface="+mn-lt"/>
                          <a:ea typeface="+mn-ea"/>
                          <a:cs typeface="+mn-cs"/>
                        </a:rPr>
                        <a:t>19%</a:t>
                      </a:r>
                      <a:endParaRPr lang="en-US" sz="2400" kern="1200" dirty="0">
                        <a:solidFill>
                          <a:schemeClr val="dk1"/>
                        </a:solidFill>
                        <a:latin typeface="+mn-lt"/>
                        <a:ea typeface="+mn-ea"/>
                        <a:cs typeface="+mn-cs"/>
                      </a:endParaRPr>
                    </a:p>
                  </a:txBody>
                  <a:tcPr>
                    <a:noFill/>
                  </a:tcPr>
                </a:tc>
                <a:tc>
                  <a:txBody>
                    <a:bodyPr/>
                    <a:lstStyle/>
                    <a:p>
                      <a:r>
                        <a:rPr lang="de-CH" sz="1600" b="0" kern="1200" dirty="0" err="1">
                          <a:solidFill>
                            <a:schemeClr val="dk1"/>
                          </a:solidFill>
                          <a:latin typeface="+mn-lt"/>
                          <a:ea typeface="+mn-ea"/>
                          <a:cs typeface="+mn-cs"/>
                        </a:rPr>
                        <a:t>of</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clinical</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trials</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are</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terminated</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with</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only</a:t>
                      </a:r>
                      <a:r>
                        <a:rPr lang="de-CH" sz="1600" b="0" kern="1200" dirty="0">
                          <a:solidFill>
                            <a:schemeClr val="dk1"/>
                          </a:solidFill>
                          <a:latin typeface="+mn-lt"/>
                          <a:ea typeface="+mn-ea"/>
                          <a:cs typeface="+mn-cs"/>
                        </a:rPr>
                        <a:t> 89% </a:t>
                      </a:r>
                      <a:r>
                        <a:rPr lang="de-CH" sz="1600" b="0" kern="1200" dirty="0" err="1">
                          <a:solidFill>
                            <a:schemeClr val="dk1"/>
                          </a:solidFill>
                          <a:latin typeface="+mn-lt"/>
                          <a:ea typeface="+mn-ea"/>
                          <a:cs typeface="+mn-cs"/>
                        </a:rPr>
                        <a:t>of</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planned</a:t>
                      </a:r>
                      <a:r>
                        <a:rPr lang="de-CH" sz="1600" b="0" kern="1200" dirty="0">
                          <a:solidFill>
                            <a:schemeClr val="dk1"/>
                          </a:solidFill>
                          <a:latin typeface="+mn-lt"/>
                          <a:ea typeface="+mn-ea"/>
                          <a:cs typeface="+mn-cs"/>
                        </a:rPr>
                        <a:t> patients</a:t>
                      </a:r>
                      <a:r>
                        <a:rPr lang="de-CH" sz="1600" b="0" kern="1200" baseline="30000" dirty="0">
                          <a:solidFill>
                            <a:schemeClr val="dk1"/>
                          </a:solidFill>
                          <a:latin typeface="+mn-lt"/>
                          <a:ea typeface="+mn-ea"/>
                          <a:cs typeface="+mn-cs"/>
                        </a:rPr>
                        <a:t>1)</a:t>
                      </a:r>
                      <a:endParaRPr lang="en-US" sz="1600" b="0" kern="1200" baseline="30000" dirty="0">
                        <a:solidFill>
                          <a:schemeClr val="dk1"/>
                        </a:solidFill>
                        <a:latin typeface="+mn-lt"/>
                        <a:ea typeface="+mn-ea"/>
                        <a:cs typeface="+mn-cs"/>
                      </a:endParaRPr>
                    </a:p>
                  </a:txBody>
                  <a:tcPr>
                    <a:noFill/>
                  </a:tcPr>
                </a:tc>
                <a:extLst>
                  <a:ext uri="{0D108BD9-81ED-4DB2-BD59-A6C34878D82A}">
                    <a16:rowId xmlns:a16="http://schemas.microsoft.com/office/drawing/2014/main" val="997925419"/>
                  </a:ext>
                </a:extLst>
              </a:tr>
              <a:tr h="445162">
                <a:tc>
                  <a:txBody>
                    <a:bodyPr/>
                    <a:lstStyle/>
                    <a:p>
                      <a:r>
                        <a:rPr lang="de-CH" sz="2400" b="1" kern="1200" dirty="0">
                          <a:solidFill>
                            <a:schemeClr val="dk1"/>
                          </a:solidFill>
                          <a:latin typeface="+mn-lt"/>
                          <a:ea typeface="+mn-ea"/>
                          <a:cs typeface="+mn-cs"/>
                        </a:rPr>
                        <a:t>89%</a:t>
                      </a:r>
                      <a:endParaRPr lang="en-US" sz="2400" b="1" kern="1200" dirty="0">
                        <a:solidFill>
                          <a:schemeClr val="dk1"/>
                        </a:solidFill>
                        <a:latin typeface="+mn-lt"/>
                        <a:ea typeface="+mn-ea"/>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600" b="0" kern="1200" dirty="0" err="1">
                          <a:solidFill>
                            <a:schemeClr val="dk1"/>
                          </a:solidFill>
                          <a:latin typeface="+mn-lt"/>
                          <a:ea typeface="+mn-ea"/>
                          <a:cs typeface="+mn-cs"/>
                        </a:rPr>
                        <a:t>of</a:t>
                      </a:r>
                      <a:r>
                        <a:rPr lang="de-CH" sz="1600" b="0" kern="1200" dirty="0">
                          <a:solidFill>
                            <a:schemeClr val="dk1"/>
                          </a:solidFill>
                          <a:latin typeface="+mn-lt"/>
                          <a:ea typeface="+mn-ea"/>
                          <a:cs typeface="+mn-cs"/>
                        </a:rPr>
                        <a:t> RCTs </a:t>
                      </a:r>
                      <a:r>
                        <a:rPr lang="de-CH" sz="1600" b="0" kern="1200" dirty="0" err="1">
                          <a:solidFill>
                            <a:schemeClr val="dk1"/>
                          </a:solidFill>
                          <a:latin typeface="+mn-lt"/>
                          <a:ea typeface="+mn-ea"/>
                          <a:cs typeface="+mn-cs"/>
                        </a:rPr>
                        <a:t>reach</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recruitment</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targets</a:t>
                      </a:r>
                      <a:r>
                        <a:rPr lang="de-CH" sz="1600" b="0" kern="1200" dirty="0">
                          <a:solidFill>
                            <a:schemeClr val="dk1"/>
                          </a:solidFill>
                          <a:latin typeface="+mn-lt"/>
                          <a:ea typeface="+mn-ea"/>
                          <a:cs typeface="+mn-cs"/>
                        </a:rPr>
                        <a:t> in time</a:t>
                      </a:r>
                      <a:r>
                        <a:rPr lang="de-CH" sz="1600" b="0" kern="1200" baseline="30000" dirty="0">
                          <a:solidFill>
                            <a:schemeClr val="dk1"/>
                          </a:solidFill>
                          <a:latin typeface="+mn-lt"/>
                          <a:ea typeface="+mn-ea"/>
                          <a:cs typeface="+mn-cs"/>
                        </a:rPr>
                        <a:t>2)</a:t>
                      </a:r>
                    </a:p>
                  </a:txBody>
                  <a:tcPr>
                    <a:noFill/>
                  </a:tcPr>
                </a:tc>
                <a:extLst>
                  <a:ext uri="{0D108BD9-81ED-4DB2-BD59-A6C34878D82A}">
                    <a16:rowId xmlns:a16="http://schemas.microsoft.com/office/drawing/2014/main" val="2734077475"/>
                  </a:ext>
                </a:extLst>
              </a:tr>
              <a:tr h="445162">
                <a:tc>
                  <a:txBody>
                    <a:bodyPr/>
                    <a:lstStyle/>
                    <a:p>
                      <a:r>
                        <a:rPr lang="de-CH" sz="2400" b="1" kern="1200" dirty="0">
                          <a:solidFill>
                            <a:schemeClr val="dk1"/>
                          </a:solidFill>
                          <a:latin typeface="+mn-lt"/>
                          <a:ea typeface="+mn-ea"/>
                          <a:cs typeface="+mn-cs"/>
                        </a:rPr>
                        <a:t>56%</a:t>
                      </a:r>
                      <a:endParaRPr lang="en-US" sz="2400" b="1" kern="1200" dirty="0">
                        <a:solidFill>
                          <a:schemeClr val="dk1"/>
                        </a:solidFill>
                        <a:latin typeface="+mn-lt"/>
                        <a:ea typeface="+mn-ea"/>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600" b="0" kern="1200" dirty="0" err="1">
                          <a:solidFill>
                            <a:schemeClr val="dk1"/>
                          </a:solidFill>
                          <a:latin typeface="+mn-lt"/>
                          <a:ea typeface="+mn-ea"/>
                          <a:cs typeface="+mn-cs"/>
                        </a:rPr>
                        <a:t>is</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the</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average</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retention</a:t>
                      </a:r>
                      <a:r>
                        <a:rPr lang="de-CH" sz="1600" b="0" kern="1200" dirty="0">
                          <a:solidFill>
                            <a:schemeClr val="dk1"/>
                          </a:solidFill>
                          <a:latin typeface="+mn-lt"/>
                          <a:ea typeface="+mn-ea"/>
                          <a:cs typeface="+mn-cs"/>
                        </a:rPr>
                        <a:t> rate </a:t>
                      </a:r>
                      <a:r>
                        <a:rPr lang="de-CH" sz="1600" b="0" kern="1200" dirty="0" err="1">
                          <a:solidFill>
                            <a:schemeClr val="dk1"/>
                          </a:solidFill>
                          <a:latin typeface="+mn-lt"/>
                          <a:ea typeface="+mn-ea"/>
                          <a:cs typeface="+mn-cs"/>
                        </a:rPr>
                        <a:t>of</a:t>
                      </a:r>
                      <a:r>
                        <a:rPr lang="de-CH" sz="1600" b="0" kern="1200" dirty="0">
                          <a:solidFill>
                            <a:schemeClr val="dk1"/>
                          </a:solidFill>
                          <a:latin typeface="+mn-lt"/>
                          <a:ea typeface="+mn-ea"/>
                          <a:cs typeface="+mn-cs"/>
                        </a:rPr>
                        <a:t> </a:t>
                      </a:r>
                      <a:r>
                        <a:rPr lang="de-CH" sz="1600" b="0" kern="1200" dirty="0" err="1">
                          <a:solidFill>
                            <a:schemeClr val="dk1"/>
                          </a:solidFill>
                          <a:latin typeface="+mn-lt"/>
                          <a:ea typeface="+mn-ea"/>
                          <a:cs typeface="+mn-cs"/>
                        </a:rPr>
                        <a:t>patients</a:t>
                      </a:r>
                      <a:r>
                        <a:rPr lang="de-CH" sz="1600" b="0" kern="1200" dirty="0">
                          <a:solidFill>
                            <a:schemeClr val="dk1"/>
                          </a:solidFill>
                          <a:latin typeface="+mn-lt"/>
                          <a:ea typeface="+mn-ea"/>
                          <a:cs typeface="+mn-cs"/>
                        </a:rPr>
                        <a:t> in RCTs</a:t>
                      </a:r>
                      <a:r>
                        <a:rPr lang="de-CH" sz="1600" b="0" kern="1200" baseline="30000" dirty="0">
                          <a:solidFill>
                            <a:schemeClr val="dk1"/>
                          </a:solidFill>
                          <a:latin typeface="+mn-lt"/>
                          <a:ea typeface="+mn-ea"/>
                          <a:cs typeface="+mn-cs"/>
                        </a:rPr>
                        <a:t>2)</a:t>
                      </a:r>
                      <a:endParaRPr lang="en-US" sz="1600" b="0" kern="1200" baseline="30000" dirty="0">
                        <a:solidFill>
                          <a:schemeClr val="dk1"/>
                        </a:solidFill>
                        <a:latin typeface="+mn-lt"/>
                        <a:ea typeface="+mn-ea"/>
                        <a:cs typeface="+mn-cs"/>
                      </a:endParaRPr>
                    </a:p>
                    <a:p>
                      <a:endParaRPr lang="de-CH" sz="1600" b="0" kern="1200" baseline="30000" dirty="0">
                        <a:solidFill>
                          <a:schemeClr val="dk1"/>
                        </a:solidFill>
                        <a:latin typeface="+mn-lt"/>
                        <a:ea typeface="+mn-ea"/>
                        <a:cs typeface="+mn-cs"/>
                      </a:endParaRPr>
                    </a:p>
                  </a:txBody>
                  <a:tcPr>
                    <a:noFill/>
                  </a:tcPr>
                </a:tc>
                <a:extLst>
                  <a:ext uri="{0D108BD9-81ED-4DB2-BD59-A6C34878D82A}">
                    <a16:rowId xmlns:a16="http://schemas.microsoft.com/office/drawing/2014/main" val="3792199171"/>
                  </a:ext>
                </a:extLst>
              </a:tr>
            </a:tbl>
          </a:graphicData>
        </a:graphic>
      </p:graphicFrame>
      <p:sp>
        <p:nvSpPr>
          <p:cNvPr id="8" name="Textfeld 7">
            <a:extLst>
              <a:ext uri="{FF2B5EF4-FFF2-40B4-BE49-F238E27FC236}">
                <a16:creationId xmlns:a16="http://schemas.microsoft.com/office/drawing/2014/main" id="{7AA1687B-F2B2-479C-B505-17A209494091}"/>
              </a:ext>
            </a:extLst>
          </p:cNvPr>
          <p:cNvSpPr txBox="1"/>
          <p:nvPr/>
        </p:nvSpPr>
        <p:spPr bwMode="gray">
          <a:xfrm>
            <a:off x="7639318" y="1248337"/>
            <a:ext cx="3110845" cy="397299"/>
          </a:xfrm>
          <a:prstGeom prst="rect">
            <a:avLst/>
          </a:prstGeom>
          <a:noFill/>
        </p:spPr>
        <p:txBody>
          <a:bodyPr vert="horz" wrap="square" lIns="0" tIns="0" rIns="0" bIns="0" rtlCol="0">
            <a:noAutofit/>
          </a:bodyPr>
          <a:lstStyle/>
          <a:p>
            <a:pPr algn="l" rtl="0" eaLnBrk="1" fontAlgn="auto" hangingPunct="1">
              <a:lnSpc>
                <a:spcPct val="100000"/>
              </a:lnSpc>
              <a:spcBef>
                <a:spcPts val="0"/>
              </a:spcBef>
              <a:spcAft>
                <a:spcPts val="0"/>
              </a:spcAft>
            </a:pPr>
            <a:r>
              <a:rPr lang="de-CH" dirty="0">
                <a:solidFill>
                  <a:schemeClr val="accent1"/>
                </a:solidFill>
              </a:rPr>
              <a:t>The </a:t>
            </a:r>
            <a:r>
              <a:rPr lang="de-CH" dirty="0" err="1">
                <a:solidFill>
                  <a:schemeClr val="accent1"/>
                </a:solidFill>
              </a:rPr>
              <a:t>impact</a:t>
            </a:r>
            <a:endParaRPr lang="en-US" dirty="0">
              <a:solidFill>
                <a:schemeClr val="accent1"/>
              </a:solidFill>
            </a:endParaRPr>
          </a:p>
        </p:txBody>
      </p:sp>
      <p:sp>
        <p:nvSpPr>
          <p:cNvPr id="9" name="Pfeil: nach rechts 8">
            <a:extLst>
              <a:ext uri="{FF2B5EF4-FFF2-40B4-BE49-F238E27FC236}">
                <a16:creationId xmlns:a16="http://schemas.microsoft.com/office/drawing/2014/main" id="{6DDAB0D0-FD32-4B66-ADA6-D46418D6F5DB}"/>
              </a:ext>
            </a:extLst>
          </p:cNvPr>
          <p:cNvSpPr/>
          <p:nvPr/>
        </p:nvSpPr>
        <p:spPr bwMode="gray">
          <a:xfrm>
            <a:off x="5778631" y="2677212"/>
            <a:ext cx="1668544" cy="751788"/>
          </a:xfrm>
          <a:prstGeom prst="rightArrow">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panose="020B0604020202020204" pitchFamily="34" charset="0"/>
            </a:endParaRPr>
          </a:p>
        </p:txBody>
      </p:sp>
      <p:sp>
        <p:nvSpPr>
          <p:cNvPr id="10" name="Textfeld 9">
            <a:extLst>
              <a:ext uri="{FF2B5EF4-FFF2-40B4-BE49-F238E27FC236}">
                <a16:creationId xmlns:a16="http://schemas.microsoft.com/office/drawing/2014/main" id="{D82E403B-3CE0-4078-ACB5-B7F7C71D1082}"/>
              </a:ext>
            </a:extLst>
          </p:cNvPr>
          <p:cNvSpPr txBox="1"/>
          <p:nvPr/>
        </p:nvSpPr>
        <p:spPr bwMode="gray">
          <a:xfrm>
            <a:off x="5705032" y="6160820"/>
            <a:ext cx="5899364" cy="397299"/>
          </a:xfrm>
          <a:prstGeom prst="rect">
            <a:avLst/>
          </a:prstGeom>
          <a:noFill/>
        </p:spPr>
        <p:txBody>
          <a:bodyPr vert="horz" wrap="square" lIns="0" tIns="0" rIns="0" bIns="0" rtlCol="0">
            <a:noAutofit/>
          </a:bodyPr>
          <a:lstStyle/>
          <a:p>
            <a:pPr algn="l" rtl="0" eaLnBrk="1" fontAlgn="auto" hangingPunct="1">
              <a:lnSpc>
                <a:spcPct val="100000"/>
              </a:lnSpc>
              <a:spcBef>
                <a:spcPts val="0"/>
              </a:spcBef>
              <a:spcAft>
                <a:spcPts val="0"/>
              </a:spcAft>
            </a:pPr>
            <a:r>
              <a:rPr lang="en-US" sz="800" dirty="0"/>
              <a:t>1) Carlisle B et al. Unsuccessful Trial Accrual and Human Subjects Protections: An Empirical Analysis of Recently Closed Trials, Clin Trials. 2015 February ; 12(1): 77–83  2) Walters SJ, </a:t>
            </a:r>
            <a:r>
              <a:rPr lang="en-US" sz="800" dirty="0" err="1"/>
              <a:t>Bonacho</a:t>
            </a:r>
            <a:r>
              <a:rPr lang="en-US" sz="800" dirty="0"/>
              <a:t> dos Anjos Henriques-</a:t>
            </a:r>
            <a:r>
              <a:rPr lang="en-US" sz="800" dirty="0" err="1"/>
              <a:t>Cadby</a:t>
            </a:r>
            <a:r>
              <a:rPr lang="en-US" sz="800" dirty="0"/>
              <a:t> I, </a:t>
            </a:r>
            <a:r>
              <a:rPr lang="en-US" sz="800" dirty="0" err="1"/>
              <a:t>Bortolami</a:t>
            </a:r>
            <a:r>
              <a:rPr lang="en-US" sz="800" dirty="0"/>
              <a:t> O, et al. Recruitment and retention of participants in </a:t>
            </a:r>
            <a:r>
              <a:rPr lang="en-US" sz="800" dirty="0" err="1"/>
              <a:t>randomised</a:t>
            </a:r>
            <a:r>
              <a:rPr lang="en-US" sz="800" dirty="0"/>
              <a:t> controlled trials: a review of trials funded and published by the United Kingdom Health Technology Assessment </a:t>
            </a:r>
            <a:r>
              <a:rPr lang="en-US" sz="800" dirty="0" err="1"/>
              <a:t>Programme</a:t>
            </a:r>
            <a:r>
              <a:rPr lang="en-US" sz="800" dirty="0"/>
              <a:t>. BMJ Open 2017</a:t>
            </a:r>
            <a:endParaRPr lang="en-US" sz="800" b="0" i="0" u="non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332724630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17A0C-9C12-4416-A4A6-5C21E3C69764}"/>
              </a:ext>
            </a:extLst>
          </p:cNvPr>
          <p:cNvSpPr>
            <a:spLocks noGrp="1"/>
          </p:cNvSpPr>
          <p:nvPr>
            <p:ph type="title"/>
          </p:nvPr>
        </p:nvSpPr>
        <p:spPr>
          <a:xfrm>
            <a:off x="974672" y="308272"/>
            <a:ext cx="8269868" cy="864000"/>
          </a:xfrm>
        </p:spPr>
        <p:txBody>
          <a:bodyPr/>
          <a:lstStyle/>
          <a:p>
            <a:r>
              <a:rPr lang="en-GB" dirty="0"/>
              <a:t>DCTs create greater user centricity and reduce burden by bringing trials to patients …</a:t>
            </a:r>
          </a:p>
        </p:txBody>
      </p:sp>
      <p:sp>
        <p:nvSpPr>
          <p:cNvPr id="55" name="Footer Placeholder 4">
            <a:extLst>
              <a:ext uri="{FF2B5EF4-FFF2-40B4-BE49-F238E27FC236}">
                <a16:creationId xmlns:a16="http://schemas.microsoft.com/office/drawing/2014/main" id="{1E8CEDDF-8E6A-495B-B891-26410F9A32C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effectLst/>
                <a:uLnTx/>
                <a:uFillTx/>
                <a:latin typeface="Arial"/>
                <a:cs typeface="Arial"/>
              </a:rPr>
              <a:t>/// Intro to DCT DACH Symposium /// May 2022 </a:t>
            </a:r>
            <a:endParaRPr kumimoji="0" lang="en-US" sz="700" b="0" i="0" u="none" strike="noStrike" kern="1200" cap="none" spc="0" normalizeH="0" baseline="0" noProof="0" dirty="0">
              <a:ln>
                <a:noFill/>
              </a:ln>
              <a:effectLst/>
              <a:uLnTx/>
              <a:uFillTx/>
              <a:latin typeface="Arial"/>
              <a:cs typeface="Arial"/>
            </a:endParaRPr>
          </a:p>
        </p:txBody>
      </p:sp>
      <p:sp>
        <p:nvSpPr>
          <p:cNvPr id="54" name="Slide Number Placeholder 5">
            <a:extLst>
              <a:ext uri="{FF2B5EF4-FFF2-40B4-BE49-F238E27FC236}">
                <a16:creationId xmlns:a16="http://schemas.microsoft.com/office/drawing/2014/main" id="{C0522B5B-48A2-47D3-8112-739A35E9EEE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solidFill>
                  <a:srgbClr val="00BCFF"/>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700" b="0" i="0" u="none" strike="noStrike" kern="1200" cap="none" spc="0" normalizeH="0" baseline="0" noProof="0">
              <a:ln>
                <a:noFill/>
              </a:ln>
              <a:solidFill>
                <a:srgbClr val="00BCFF"/>
              </a:solidFill>
              <a:effectLst/>
              <a:uLnTx/>
              <a:uFillTx/>
              <a:latin typeface="Arial"/>
              <a:cs typeface="Arial"/>
            </a:endParaRPr>
          </a:p>
        </p:txBody>
      </p:sp>
      <p:grpSp>
        <p:nvGrpSpPr>
          <p:cNvPr id="8" name="Group 7">
            <a:extLst>
              <a:ext uri="{FF2B5EF4-FFF2-40B4-BE49-F238E27FC236}">
                <a16:creationId xmlns:a16="http://schemas.microsoft.com/office/drawing/2014/main" id="{F1360529-CFE6-4400-92FC-A7FA96A52B4B}"/>
              </a:ext>
            </a:extLst>
          </p:cNvPr>
          <p:cNvGrpSpPr/>
          <p:nvPr/>
        </p:nvGrpSpPr>
        <p:grpSpPr>
          <a:xfrm>
            <a:off x="515574" y="1670541"/>
            <a:ext cx="6353658" cy="4633344"/>
            <a:chOff x="515574" y="1670541"/>
            <a:chExt cx="6353658" cy="4633344"/>
          </a:xfrm>
        </p:grpSpPr>
        <p:cxnSp>
          <p:nvCxnSpPr>
            <p:cNvPr id="74" name="Straight Arrow Connector 73">
              <a:extLst>
                <a:ext uri="{FF2B5EF4-FFF2-40B4-BE49-F238E27FC236}">
                  <a16:creationId xmlns:a16="http://schemas.microsoft.com/office/drawing/2014/main" id="{9EBADF01-E480-43DA-93CC-A0C1CA4D5C7D}"/>
                </a:ext>
              </a:extLst>
            </p:cNvPr>
            <p:cNvCxnSpPr>
              <a:cxnSpLocks/>
            </p:cNvCxnSpPr>
            <p:nvPr/>
          </p:nvCxnSpPr>
          <p:spPr bwMode="gray">
            <a:xfrm>
              <a:off x="2311875" y="2915772"/>
              <a:ext cx="0" cy="2015517"/>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grpSp>
          <p:nvGrpSpPr>
            <p:cNvPr id="37" name="Group 36">
              <a:extLst>
                <a:ext uri="{FF2B5EF4-FFF2-40B4-BE49-F238E27FC236}">
                  <a16:creationId xmlns:a16="http://schemas.microsoft.com/office/drawing/2014/main" id="{7CA343C2-BE2B-4FE6-9F56-315BC7456F0B}"/>
                </a:ext>
              </a:extLst>
            </p:cNvPr>
            <p:cNvGrpSpPr/>
            <p:nvPr/>
          </p:nvGrpSpPr>
          <p:grpSpPr>
            <a:xfrm>
              <a:off x="515574" y="1670541"/>
              <a:ext cx="6353658" cy="4633344"/>
              <a:chOff x="421790" y="1670541"/>
              <a:chExt cx="6353658" cy="4633344"/>
            </a:xfrm>
          </p:grpSpPr>
          <p:pic>
            <p:nvPicPr>
              <p:cNvPr id="12" name="Picture 11" descr="Icon&#10;&#10;Description automatically generated">
                <a:extLst>
                  <a:ext uri="{FF2B5EF4-FFF2-40B4-BE49-F238E27FC236}">
                    <a16:creationId xmlns:a16="http://schemas.microsoft.com/office/drawing/2014/main" id="{9C52BE01-581C-4CD0-A7C0-20419701545C}"/>
                  </a:ext>
                </a:extLst>
              </p:cNvPr>
              <p:cNvPicPr>
                <a:picLocks noChangeAspect="1"/>
              </p:cNvPicPr>
              <p:nvPr/>
            </p:nvPicPr>
            <p:blipFill>
              <a:blip r:embed="rId3"/>
              <a:stretch>
                <a:fillRect/>
              </a:stretch>
            </p:blipFill>
            <p:spPr>
              <a:xfrm>
                <a:off x="4248331" y="3367613"/>
                <a:ext cx="1008000" cy="1008000"/>
              </a:xfrm>
              <a:prstGeom prst="rect">
                <a:avLst/>
              </a:prstGeom>
            </p:spPr>
          </p:pic>
          <p:sp>
            <p:nvSpPr>
              <p:cNvPr id="13" name="Rectangle 12">
                <a:extLst>
                  <a:ext uri="{FF2B5EF4-FFF2-40B4-BE49-F238E27FC236}">
                    <a16:creationId xmlns:a16="http://schemas.microsoft.com/office/drawing/2014/main" id="{5A553BA9-0CAE-40AB-B8DD-0E83A1DF0FD0}"/>
                  </a:ext>
                </a:extLst>
              </p:cNvPr>
              <p:cNvSpPr/>
              <p:nvPr/>
            </p:nvSpPr>
            <p:spPr bwMode="gray">
              <a:xfrm>
                <a:off x="1026449" y="1726925"/>
                <a:ext cx="1838109"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Investigator/</a:t>
                </a:r>
                <a:r>
                  <a:rPr kumimoji="0" lang="en-US" sz="1400" b="0" i="0" u="none" strike="noStrike" kern="1200" cap="none" spc="0" normalizeH="0" baseline="0" noProof="0" err="1">
                    <a:ln>
                      <a:noFill/>
                    </a:ln>
                    <a:solidFill>
                      <a:srgbClr val="FFFFFF"/>
                    </a:solidFill>
                    <a:effectLst/>
                    <a:uLnTx/>
                    <a:uFillTx/>
                    <a:latin typeface="Arial" panose="020B0604020202020204" pitchFamily="34" charset="0"/>
                    <a:cs typeface="Arial"/>
                  </a:rPr>
                  <a:t>metasite</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nvGrpSpPr>
              <p:cNvPr id="14" name="Group 13">
                <a:extLst>
                  <a:ext uri="{FF2B5EF4-FFF2-40B4-BE49-F238E27FC236}">
                    <a16:creationId xmlns:a16="http://schemas.microsoft.com/office/drawing/2014/main" id="{380AFDC3-AEA9-48FB-87C3-DFF86DD2AFAB}"/>
                  </a:ext>
                </a:extLst>
              </p:cNvPr>
              <p:cNvGrpSpPr/>
              <p:nvPr/>
            </p:nvGrpSpPr>
            <p:grpSpPr>
              <a:xfrm>
                <a:off x="5237632" y="1680165"/>
                <a:ext cx="1274618" cy="1176513"/>
                <a:chOff x="6696955" y="75632"/>
                <a:chExt cx="1274618" cy="1176513"/>
              </a:xfrm>
            </p:grpSpPr>
            <p:pic>
              <p:nvPicPr>
                <p:cNvPr id="51" name="Picture 50" descr="Icon&#10;&#10;Description automatically generated">
                  <a:extLst>
                    <a:ext uri="{FF2B5EF4-FFF2-40B4-BE49-F238E27FC236}">
                      <a16:creationId xmlns:a16="http://schemas.microsoft.com/office/drawing/2014/main" id="{7C816670-FF19-42A9-82F1-AA76BC0D8FAB}"/>
                    </a:ext>
                  </a:extLst>
                </p:cNvPr>
                <p:cNvPicPr>
                  <a:picLocks noChangeAspect="1"/>
                </p:cNvPicPr>
                <p:nvPr/>
              </p:nvPicPr>
              <p:blipFill>
                <a:blip r:embed="rId4"/>
                <a:stretch>
                  <a:fillRect/>
                </a:stretch>
              </p:blipFill>
              <p:spPr>
                <a:xfrm>
                  <a:off x="6990530" y="532145"/>
                  <a:ext cx="720000" cy="720000"/>
                </a:xfrm>
                <a:prstGeom prst="rect">
                  <a:avLst/>
                </a:prstGeom>
              </p:spPr>
            </p:pic>
            <p:sp>
              <p:nvSpPr>
                <p:cNvPr id="52" name="Rectangle 51">
                  <a:extLst>
                    <a:ext uri="{FF2B5EF4-FFF2-40B4-BE49-F238E27FC236}">
                      <a16:creationId xmlns:a16="http://schemas.microsoft.com/office/drawing/2014/main" id="{24AC20C8-C81A-4E3F-9712-FD5ED7BAB5FA}"/>
                    </a:ext>
                  </a:extLst>
                </p:cNvPr>
                <p:cNvSpPr/>
                <p:nvPr/>
              </p:nvSpPr>
              <p:spPr bwMode="gray">
                <a:xfrm>
                  <a:off x="6696955" y="75632"/>
                  <a:ext cx="1274618"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Home Visit</a:t>
                  </a:r>
                </a:p>
              </p:txBody>
            </p:sp>
          </p:grpSp>
          <p:pic>
            <p:nvPicPr>
              <p:cNvPr id="15" name="Picture 14" descr="Icon&#10;&#10;Description automatically generated">
                <a:extLst>
                  <a:ext uri="{FF2B5EF4-FFF2-40B4-BE49-F238E27FC236}">
                    <a16:creationId xmlns:a16="http://schemas.microsoft.com/office/drawing/2014/main" id="{ED33FEA4-DAD7-40AF-856F-5252132DBC0B}"/>
                  </a:ext>
                </a:extLst>
              </p:cNvPr>
              <p:cNvPicPr>
                <a:picLocks noChangeAspect="1"/>
              </p:cNvPicPr>
              <p:nvPr/>
            </p:nvPicPr>
            <p:blipFill>
              <a:blip r:embed="rId5"/>
              <a:stretch>
                <a:fillRect/>
              </a:stretch>
            </p:blipFill>
            <p:spPr>
              <a:xfrm>
                <a:off x="5519446" y="4969775"/>
                <a:ext cx="720000" cy="720000"/>
              </a:xfrm>
              <a:prstGeom prst="rect">
                <a:avLst/>
              </a:prstGeom>
            </p:spPr>
          </p:pic>
          <p:sp>
            <p:nvSpPr>
              <p:cNvPr id="16" name="Rectangle 15">
                <a:extLst>
                  <a:ext uri="{FF2B5EF4-FFF2-40B4-BE49-F238E27FC236}">
                    <a16:creationId xmlns:a16="http://schemas.microsoft.com/office/drawing/2014/main" id="{26DFC139-F5F7-4C26-9BC6-1F7E7821E400}"/>
                  </a:ext>
                </a:extLst>
              </p:cNvPr>
              <p:cNvSpPr/>
              <p:nvPr/>
            </p:nvSpPr>
            <p:spPr bwMode="gray">
              <a:xfrm>
                <a:off x="5144886" y="5719701"/>
                <a:ext cx="1476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Direct to Patient</a:t>
                </a:r>
              </a:p>
            </p:txBody>
          </p:sp>
          <p:sp>
            <p:nvSpPr>
              <p:cNvPr id="19" name="Rectangle 18">
                <a:extLst>
                  <a:ext uri="{FF2B5EF4-FFF2-40B4-BE49-F238E27FC236}">
                    <a16:creationId xmlns:a16="http://schemas.microsoft.com/office/drawing/2014/main" id="{C2B30F28-399A-411C-9530-803BE921EBB6}"/>
                  </a:ext>
                </a:extLst>
              </p:cNvPr>
              <p:cNvSpPr/>
              <p:nvPr/>
            </p:nvSpPr>
            <p:spPr bwMode="gray">
              <a:xfrm>
                <a:off x="5417845" y="3648241"/>
                <a:ext cx="1274618" cy="4018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a:rPr>
                  <a:t>Patient</a:t>
                </a:r>
              </a:p>
            </p:txBody>
          </p:sp>
          <p:sp>
            <p:nvSpPr>
              <p:cNvPr id="20" name="Rectangle 19">
                <a:extLst>
                  <a:ext uri="{FF2B5EF4-FFF2-40B4-BE49-F238E27FC236}">
                    <a16:creationId xmlns:a16="http://schemas.microsoft.com/office/drawing/2014/main" id="{B22DA7A6-8B59-4ECE-B583-57326C8483EB}"/>
                  </a:ext>
                </a:extLst>
              </p:cNvPr>
              <p:cNvSpPr/>
              <p:nvPr/>
            </p:nvSpPr>
            <p:spPr bwMode="gray">
              <a:xfrm>
                <a:off x="5453403" y="4354536"/>
                <a:ext cx="1322045" cy="401819"/>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0384F"/>
                    </a:solidFill>
                    <a:effectLst/>
                    <a:uLnTx/>
                    <a:uFillTx/>
                    <a:latin typeface="Arial" panose="020B0604020202020204" pitchFamily="34" charset="0"/>
                    <a:cs typeface="Arial"/>
                  </a:rPr>
                  <a:t>Home delivery to the patient</a:t>
                </a:r>
              </a:p>
            </p:txBody>
          </p:sp>
          <p:cxnSp>
            <p:nvCxnSpPr>
              <p:cNvPr id="21" name="Straight Arrow Connector 20">
                <a:extLst>
                  <a:ext uri="{FF2B5EF4-FFF2-40B4-BE49-F238E27FC236}">
                    <a16:creationId xmlns:a16="http://schemas.microsoft.com/office/drawing/2014/main" id="{AD2080A1-095D-442B-94A1-D2BA756C8095}"/>
                  </a:ext>
                </a:extLst>
              </p:cNvPr>
              <p:cNvCxnSpPr>
                <a:cxnSpLocks/>
              </p:cNvCxnSpPr>
              <p:nvPr/>
            </p:nvCxnSpPr>
            <p:spPr bwMode="gray">
              <a:xfrm flipH="1">
                <a:off x="5036250" y="2776701"/>
                <a:ext cx="616545" cy="739027"/>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004EF51E-5EA7-445A-96E4-F39D1CE28E0B}"/>
                  </a:ext>
                </a:extLst>
              </p:cNvPr>
              <p:cNvCxnSpPr>
                <a:cxnSpLocks/>
              </p:cNvCxnSpPr>
              <p:nvPr/>
            </p:nvCxnSpPr>
            <p:spPr bwMode="gray">
              <a:xfrm flipH="1" flipV="1">
                <a:off x="5055726" y="4213559"/>
                <a:ext cx="613924" cy="771988"/>
              </a:xfrm>
              <a:prstGeom prst="straightConnector1">
                <a:avLst/>
              </a:prstGeom>
              <a:ln w="50800">
                <a:prstDash val="sysDash"/>
                <a:headEnd type="none"/>
                <a:tailEnd type="triangle"/>
              </a:ln>
            </p:spPr>
            <p:style>
              <a:lnRef idx="3">
                <a:schemeClr val="accent1"/>
              </a:lnRef>
              <a:fillRef idx="0">
                <a:schemeClr val="accent1"/>
              </a:fillRef>
              <a:effectRef idx="2">
                <a:schemeClr val="accent1"/>
              </a:effectRef>
              <a:fontRef idx="minor">
                <a:schemeClr val="tx1"/>
              </a:fontRef>
            </p:style>
          </p:cxnSp>
          <p:grpSp>
            <p:nvGrpSpPr>
              <p:cNvPr id="119" name="Group 118">
                <a:extLst>
                  <a:ext uri="{FF2B5EF4-FFF2-40B4-BE49-F238E27FC236}">
                    <a16:creationId xmlns:a16="http://schemas.microsoft.com/office/drawing/2014/main" id="{5ADE2D32-CDCA-4724-8732-39D88D83404D}"/>
                  </a:ext>
                </a:extLst>
              </p:cNvPr>
              <p:cNvGrpSpPr/>
              <p:nvPr/>
            </p:nvGrpSpPr>
            <p:grpSpPr>
              <a:xfrm>
                <a:off x="3613112" y="1670541"/>
                <a:ext cx="1044000" cy="1186137"/>
                <a:chOff x="1476337" y="2612314"/>
                <a:chExt cx="1044000" cy="1186137"/>
              </a:xfrm>
            </p:grpSpPr>
            <p:pic>
              <p:nvPicPr>
                <p:cNvPr id="17" name="Picture 16" descr="Icon&#10;&#10;Description automatically generated">
                  <a:extLst>
                    <a:ext uri="{FF2B5EF4-FFF2-40B4-BE49-F238E27FC236}">
                      <a16:creationId xmlns:a16="http://schemas.microsoft.com/office/drawing/2014/main" id="{EE6B1A7E-F228-4131-B377-DF880E845CF1}"/>
                    </a:ext>
                  </a:extLst>
                </p:cNvPr>
                <p:cNvPicPr>
                  <a:picLocks noChangeAspect="1"/>
                </p:cNvPicPr>
                <p:nvPr/>
              </p:nvPicPr>
              <p:blipFill>
                <a:blip r:embed="rId6"/>
                <a:stretch>
                  <a:fillRect/>
                </a:stretch>
              </p:blipFill>
              <p:spPr>
                <a:xfrm>
                  <a:off x="1638337" y="3078451"/>
                  <a:ext cx="720000" cy="720000"/>
                </a:xfrm>
                <a:prstGeom prst="rect">
                  <a:avLst/>
                </a:prstGeom>
              </p:spPr>
            </p:pic>
            <p:sp>
              <p:nvSpPr>
                <p:cNvPr id="18" name="Rectangle 17">
                  <a:extLst>
                    <a:ext uri="{FF2B5EF4-FFF2-40B4-BE49-F238E27FC236}">
                      <a16:creationId xmlns:a16="http://schemas.microsoft.com/office/drawing/2014/main" id="{EA0B4619-C3D5-4904-999C-B45F6F9E5386}"/>
                    </a:ext>
                  </a:extLst>
                </p:cNvPr>
                <p:cNvSpPr/>
                <p:nvPr/>
              </p:nvSpPr>
              <p:spPr bwMode="gray">
                <a:xfrm>
                  <a:off x="1476337" y="2612314"/>
                  <a:ext cx="10440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Bayer Databases</a:t>
                  </a:r>
                </a:p>
              </p:txBody>
            </p:sp>
          </p:grpSp>
          <p:grpSp>
            <p:nvGrpSpPr>
              <p:cNvPr id="120" name="Group 119">
                <a:extLst>
                  <a:ext uri="{FF2B5EF4-FFF2-40B4-BE49-F238E27FC236}">
                    <a16:creationId xmlns:a16="http://schemas.microsoft.com/office/drawing/2014/main" id="{38054933-3F20-42A7-9A2E-81C9DCDEC82B}"/>
                  </a:ext>
                </a:extLst>
              </p:cNvPr>
              <p:cNvGrpSpPr/>
              <p:nvPr/>
            </p:nvGrpSpPr>
            <p:grpSpPr>
              <a:xfrm>
                <a:off x="1965189" y="3522324"/>
                <a:ext cx="1519489" cy="1113871"/>
                <a:chOff x="3927858" y="3173470"/>
                <a:chExt cx="1519489" cy="1113871"/>
              </a:xfrm>
            </p:grpSpPr>
            <p:sp>
              <p:nvSpPr>
                <p:cNvPr id="45" name="Rectangle 44">
                  <a:extLst>
                    <a:ext uri="{FF2B5EF4-FFF2-40B4-BE49-F238E27FC236}">
                      <a16:creationId xmlns:a16="http://schemas.microsoft.com/office/drawing/2014/main" id="{0BFC8644-6175-4E64-8FCB-72941BA5386C}"/>
                    </a:ext>
                  </a:extLst>
                </p:cNvPr>
                <p:cNvSpPr/>
                <p:nvPr/>
              </p:nvSpPr>
              <p:spPr bwMode="gray">
                <a:xfrm>
                  <a:off x="4558033" y="3855341"/>
                  <a:ext cx="889314"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DCT Platform</a:t>
                  </a:r>
                </a:p>
              </p:txBody>
            </p:sp>
            <p:pic>
              <p:nvPicPr>
                <p:cNvPr id="46" name="Picture 45">
                  <a:extLst>
                    <a:ext uri="{FF2B5EF4-FFF2-40B4-BE49-F238E27FC236}">
                      <a16:creationId xmlns:a16="http://schemas.microsoft.com/office/drawing/2014/main" id="{FD0354C8-3D55-4518-A40D-E05AD26B5755}"/>
                    </a:ext>
                  </a:extLst>
                </p:cNvPr>
                <p:cNvPicPr>
                  <a:picLocks noChangeAspect="1"/>
                </p:cNvPicPr>
                <p:nvPr/>
              </p:nvPicPr>
              <p:blipFill>
                <a:blip r:embed="rId7"/>
                <a:stretch>
                  <a:fillRect/>
                </a:stretch>
              </p:blipFill>
              <p:spPr>
                <a:xfrm>
                  <a:off x="3927858" y="3173470"/>
                  <a:ext cx="724186" cy="720000"/>
                </a:xfrm>
                <a:prstGeom prst="rect">
                  <a:avLst/>
                </a:prstGeom>
              </p:spPr>
            </p:pic>
          </p:grpSp>
          <p:grpSp>
            <p:nvGrpSpPr>
              <p:cNvPr id="32" name="Group 31">
                <a:extLst>
                  <a:ext uri="{FF2B5EF4-FFF2-40B4-BE49-F238E27FC236}">
                    <a16:creationId xmlns:a16="http://schemas.microsoft.com/office/drawing/2014/main" id="{EB1FA44F-C342-47AA-8857-7BB8FAD525E8}"/>
                  </a:ext>
                </a:extLst>
              </p:cNvPr>
              <p:cNvGrpSpPr/>
              <p:nvPr/>
            </p:nvGrpSpPr>
            <p:grpSpPr>
              <a:xfrm>
                <a:off x="647789" y="4923311"/>
                <a:ext cx="2729266" cy="742226"/>
                <a:chOff x="3683088" y="1688816"/>
                <a:chExt cx="2729266" cy="742226"/>
              </a:xfrm>
            </p:grpSpPr>
            <p:pic>
              <p:nvPicPr>
                <p:cNvPr id="40" name="Picture 39" descr="Icon&#10;&#10;Description automatically generated">
                  <a:extLst>
                    <a:ext uri="{FF2B5EF4-FFF2-40B4-BE49-F238E27FC236}">
                      <a16:creationId xmlns:a16="http://schemas.microsoft.com/office/drawing/2014/main" id="{A226F64A-B2AF-4FC9-B42F-14432A6634B0}"/>
                    </a:ext>
                  </a:extLst>
                </p:cNvPr>
                <p:cNvPicPr>
                  <a:picLocks noChangeAspect="1"/>
                </p:cNvPicPr>
                <p:nvPr/>
              </p:nvPicPr>
              <p:blipFill>
                <a:blip r:embed="rId8"/>
                <a:stretch>
                  <a:fillRect/>
                </a:stretch>
              </p:blipFill>
              <p:spPr>
                <a:xfrm>
                  <a:off x="4420895" y="1768431"/>
                  <a:ext cx="612000" cy="612000"/>
                </a:xfrm>
                <a:prstGeom prst="rect">
                  <a:avLst/>
                </a:prstGeom>
              </p:spPr>
            </p:pic>
            <p:grpSp>
              <p:nvGrpSpPr>
                <p:cNvPr id="109" name="Group 108">
                  <a:extLst>
                    <a:ext uri="{FF2B5EF4-FFF2-40B4-BE49-F238E27FC236}">
                      <a16:creationId xmlns:a16="http://schemas.microsoft.com/office/drawing/2014/main" id="{6559B90D-D2C4-4A6F-940B-B861340D5951}"/>
                    </a:ext>
                  </a:extLst>
                </p:cNvPr>
                <p:cNvGrpSpPr/>
                <p:nvPr/>
              </p:nvGrpSpPr>
              <p:grpSpPr>
                <a:xfrm>
                  <a:off x="3683088" y="1688816"/>
                  <a:ext cx="2729266" cy="742226"/>
                  <a:chOff x="1626191" y="4980126"/>
                  <a:chExt cx="2729266" cy="742226"/>
                </a:xfrm>
              </p:grpSpPr>
              <p:grpSp>
                <p:nvGrpSpPr>
                  <p:cNvPr id="108" name="Group 107">
                    <a:extLst>
                      <a:ext uri="{FF2B5EF4-FFF2-40B4-BE49-F238E27FC236}">
                        <a16:creationId xmlns:a16="http://schemas.microsoft.com/office/drawing/2014/main" id="{46F994B7-9846-46D7-AB46-A0A8F54156C7}"/>
                      </a:ext>
                    </a:extLst>
                  </p:cNvPr>
                  <p:cNvGrpSpPr/>
                  <p:nvPr/>
                </p:nvGrpSpPr>
                <p:grpSpPr>
                  <a:xfrm>
                    <a:off x="1722341" y="5064373"/>
                    <a:ext cx="2536967" cy="612000"/>
                    <a:chOff x="1571150" y="5064373"/>
                    <a:chExt cx="2536967" cy="612000"/>
                  </a:xfrm>
                </p:grpSpPr>
                <p:pic>
                  <p:nvPicPr>
                    <p:cNvPr id="25" name="Picture 24" descr="Icon&#10;&#10;Description automatically generated">
                      <a:extLst>
                        <a:ext uri="{FF2B5EF4-FFF2-40B4-BE49-F238E27FC236}">
                          <a16:creationId xmlns:a16="http://schemas.microsoft.com/office/drawing/2014/main" id="{7FFB2182-6262-44E4-8A51-9A2F370DC378}"/>
                        </a:ext>
                      </a:extLst>
                    </p:cNvPr>
                    <p:cNvPicPr>
                      <a:picLocks noChangeAspect="1"/>
                    </p:cNvPicPr>
                    <p:nvPr/>
                  </p:nvPicPr>
                  <p:blipFill>
                    <a:blip r:embed="rId9"/>
                    <a:stretch>
                      <a:fillRect/>
                    </a:stretch>
                  </p:blipFill>
                  <p:spPr>
                    <a:xfrm>
                      <a:off x="1571150" y="5064373"/>
                      <a:ext cx="612000" cy="612000"/>
                    </a:xfrm>
                    <a:prstGeom prst="rect">
                      <a:avLst/>
                    </a:prstGeom>
                  </p:spPr>
                </p:pic>
                <p:pic>
                  <p:nvPicPr>
                    <p:cNvPr id="47" name="Picture 46">
                      <a:extLst>
                        <a:ext uri="{FF2B5EF4-FFF2-40B4-BE49-F238E27FC236}">
                          <a16:creationId xmlns:a16="http://schemas.microsoft.com/office/drawing/2014/main" id="{A752606C-4783-43FC-8756-094AC7D3414C}"/>
                        </a:ext>
                      </a:extLst>
                    </p:cNvPr>
                    <p:cNvPicPr>
                      <a:picLocks noChangeAspect="1"/>
                    </p:cNvPicPr>
                    <p:nvPr/>
                  </p:nvPicPr>
                  <p:blipFill>
                    <a:blip r:embed="rId10"/>
                    <a:stretch>
                      <a:fillRect/>
                    </a:stretch>
                  </p:blipFill>
                  <p:spPr>
                    <a:xfrm>
                      <a:off x="2854462" y="5064373"/>
                      <a:ext cx="612000" cy="612000"/>
                    </a:xfrm>
                    <a:prstGeom prst="rect">
                      <a:avLst/>
                    </a:prstGeom>
                  </p:spPr>
                </p:pic>
                <p:pic>
                  <p:nvPicPr>
                    <p:cNvPr id="43" name="Picture 42">
                      <a:extLst>
                        <a:ext uri="{FF2B5EF4-FFF2-40B4-BE49-F238E27FC236}">
                          <a16:creationId xmlns:a16="http://schemas.microsoft.com/office/drawing/2014/main" id="{D8BF221E-AB2E-40AF-867E-0084072616EB}"/>
                        </a:ext>
                      </a:extLst>
                    </p:cNvPr>
                    <p:cNvPicPr>
                      <a:picLocks noChangeAspect="1"/>
                    </p:cNvPicPr>
                    <p:nvPr/>
                  </p:nvPicPr>
                  <p:blipFill>
                    <a:blip r:embed="rId11"/>
                    <a:stretch>
                      <a:fillRect/>
                    </a:stretch>
                  </p:blipFill>
                  <p:spPr>
                    <a:xfrm>
                      <a:off x="3496117" y="5064373"/>
                      <a:ext cx="612000" cy="612000"/>
                    </a:xfrm>
                    <a:prstGeom prst="rect">
                      <a:avLst/>
                    </a:prstGeom>
                  </p:spPr>
                </p:pic>
              </p:grpSp>
              <p:sp>
                <p:nvSpPr>
                  <p:cNvPr id="69" name="Rectangle 68">
                    <a:extLst>
                      <a:ext uri="{FF2B5EF4-FFF2-40B4-BE49-F238E27FC236}">
                        <a16:creationId xmlns:a16="http://schemas.microsoft.com/office/drawing/2014/main" id="{4B88DCF7-EE96-4E0A-BB62-9A13B46690EE}"/>
                      </a:ext>
                    </a:extLst>
                  </p:cNvPr>
                  <p:cNvSpPr/>
                  <p:nvPr/>
                </p:nvSpPr>
                <p:spPr bwMode="gray">
                  <a:xfrm>
                    <a:off x="1626191" y="4980126"/>
                    <a:ext cx="2729266" cy="742226"/>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grpSp>
          <p:grpSp>
            <p:nvGrpSpPr>
              <p:cNvPr id="116" name="Group 115">
                <a:extLst>
                  <a:ext uri="{FF2B5EF4-FFF2-40B4-BE49-F238E27FC236}">
                    <a16:creationId xmlns:a16="http://schemas.microsoft.com/office/drawing/2014/main" id="{E5F53E29-5E43-4329-A138-0F00150D0A59}"/>
                  </a:ext>
                </a:extLst>
              </p:cNvPr>
              <p:cNvGrpSpPr/>
              <p:nvPr/>
            </p:nvGrpSpPr>
            <p:grpSpPr>
              <a:xfrm>
                <a:off x="1127052" y="2076047"/>
                <a:ext cx="1636905" cy="839725"/>
                <a:chOff x="2397692" y="1695339"/>
                <a:chExt cx="1636905" cy="839725"/>
              </a:xfrm>
            </p:grpSpPr>
            <p:grpSp>
              <p:nvGrpSpPr>
                <p:cNvPr id="26" name="Group 25">
                  <a:extLst>
                    <a:ext uri="{FF2B5EF4-FFF2-40B4-BE49-F238E27FC236}">
                      <a16:creationId xmlns:a16="http://schemas.microsoft.com/office/drawing/2014/main" id="{99561918-A87C-4DA2-A98C-369F2C6CBDE1}"/>
                    </a:ext>
                  </a:extLst>
                </p:cNvPr>
                <p:cNvGrpSpPr/>
                <p:nvPr/>
              </p:nvGrpSpPr>
              <p:grpSpPr>
                <a:xfrm>
                  <a:off x="2472241" y="1752938"/>
                  <a:ext cx="1487806" cy="723032"/>
                  <a:chOff x="3805281" y="1242673"/>
                  <a:chExt cx="1487806" cy="723032"/>
                </a:xfrm>
              </p:grpSpPr>
              <p:pic>
                <p:nvPicPr>
                  <p:cNvPr id="49" name="Picture 48" descr="Icon&#10;&#10;Description automatically generated">
                    <a:extLst>
                      <a:ext uri="{FF2B5EF4-FFF2-40B4-BE49-F238E27FC236}">
                        <a16:creationId xmlns:a16="http://schemas.microsoft.com/office/drawing/2014/main" id="{88558A75-04BC-4A8A-9613-4366BFC0805D}"/>
                      </a:ext>
                    </a:extLst>
                  </p:cNvPr>
                  <p:cNvPicPr>
                    <a:picLocks noChangeAspect="1"/>
                  </p:cNvPicPr>
                  <p:nvPr/>
                </p:nvPicPr>
                <p:blipFill>
                  <a:blip r:embed="rId12"/>
                  <a:stretch>
                    <a:fillRect/>
                  </a:stretch>
                </p:blipFill>
                <p:spPr>
                  <a:xfrm>
                    <a:off x="3805281" y="1242673"/>
                    <a:ext cx="720000" cy="720000"/>
                  </a:xfrm>
                  <a:prstGeom prst="rect">
                    <a:avLst/>
                  </a:prstGeom>
                </p:spPr>
              </p:pic>
              <p:pic>
                <p:nvPicPr>
                  <p:cNvPr id="50" name="Picture 49">
                    <a:extLst>
                      <a:ext uri="{FF2B5EF4-FFF2-40B4-BE49-F238E27FC236}">
                        <a16:creationId xmlns:a16="http://schemas.microsoft.com/office/drawing/2014/main" id="{37CF174B-C62E-4CE0-A1E5-380A35AF1978}"/>
                      </a:ext>
                    </a:extLst>
                  </p:cNvPr>
                  <p:cNvPicPr>
                    <a:picLocks noChangeAspect="1"/>
                  </p:cNvPicPr>
                  <p:nvPr/>
                </p:nvPicPr>
                <p:blipFill>
                  <a:blip r:embed="rId13"/>
                  <a:stretch>
                    <a:fillRect/>
                  </a:stretch>
                </p:blipFill>
                <p:spPr>
                  <a:xfrm>
                    <a:off x="4573087" y="1245705"/>
                    <a:ext cx="720000" cy="720000"/>
                  </a:xfrm>
                  <a:prstGeom prst="rect">
                    <a:avLst/>
                  </a:prstGeom>
                </p:spPr>
              </p:pic>
            </p:grpSp>
            <p:sp>
              <p:nvSpPr>
                <p:cNvPr id="100" name="Rectangle 99">
                  <a:extLst>
                    <a:ext uri="{FF2B5EF4-FFF2-40B4-BE49-F238E27FC236}">
                      <a16:creationId xmlns:a16="http://schemas.microsoft.com/office/drawing/2014/main" id="{56B79B09-C9CD-4861-B30E-8D93065A4DE6}"/>
                    </a:ext>
                  </a:extLst>
                </p:cNvPr>
                <p:cNvSpPr/>
                <p:nvPr/>
              </p:nvSpPr>
              <p:spPr bwMode="gray">
                <a:xfrm>
                  <a:off x="2397692" y="1695339"/>
                  <a:ext cx="1636905" cy="839725"/>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grpSp>
            <p:nvGrpSpPr>
              <p:cNvPr id="31" name="Group 30">
                <a:extLst>
                  <a:ext uri="{FF2B5EF4-FFF2-40B4-BE49-F238E27FC236}">
                    <a16:creationId xmlns:a16="http://schemas.microsoft.com/office/drawing/2014/main" id="{DEE62E88-E7EE-4B10-8619-CCF0CEE0D9A9}"/>
                  </a:ext>
                </a:extLst>
              </p:cNvPr>
              <p:cNvGrpSpPr/>
              <p:nvPr/>
            </p:nvGrpSpPr>
            <p:grpSpPr>
              <a:xfrm>
                <a:off x="421790" y="5725585"/>
                <a:ext cx="3285414" cy="578300"/>
                <a:chOff x="1139946" y="5787643"/>
                <a:chExt cx="3285414" cy="578300"/>
              </a:xfrm>
            </p:grpSpPr>
            <p:sp>
              <p:nvSpPr>
                <p:cNvPr id="24" name="Rectangle 23">
                  <a:extLst>
                    <a:ext uri="{FF2B5EF4-FFF2-40B4-BE49-F238E27FC236}">
                      <a16:creationId xmlns:a16="http://schemas.microsoft.com/office/drawing/2014/main" id="{A2613F13-9B74-451A-A786-E52953F13BF3}"/>
                    </a:ext>
                  </a:extLst>
                </p:cNvPr>
                <p:cNvSpPr/>
                <p:nvPr/>
              </p:nvSpPr>
              <p:spPr bwMode="gray">
                <a:xfrm>
                  <a:off x="1881990" y="5787643"/>
                  <a:ext cx="1801326"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Data sources</a:t>
                  </a:r>
                </a:p>
              </p:txBody>
            </p:sp>
            <p:sp>
              <p:nvSpPr>
                <p:cNvPr id="128" name="Rectangle 127">
                  <a:extLst>
                    <a:ext uri="{FF2B5EF4-FFF2-40B4-BE49-F238E27FC236}">
                      <a16:creationId xmlns:a16="http://schemas.microsoft.com/office/drawing/2014/main" id="{492EA3F1-44B9-4FEA-8682-7D3F8BACED47}"/>
                    </a:ext>
                  </a:extLst>
                </p:cNvPr>
                <p:cNvSpPr/>
                <p:nvPr/>
              </p:nvSpPr>
              <p:spPr bwMode="gray">
                <a:xfrm>
                  <a:off x="1139946" y="6041943"/>
                  <a:ext cx="3285414" cy="3240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0384F"/>
                      </a:solidFill>
                      <a:effectLst/>
                      <a:uLnTx/>
                      <a:uFillTx/>
                      <a:latin typeface="Arial" panose="020B0604020202020204" pitchFamily="34" charset="0"/>
                      <a:cs typeface="Arial"/>
                    </a:rPr>
                    <a:t>Wearables, Telehealth, ePRO, eConsent</a:t>
                  </a:r>
                  <a:r>
                    <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a:rPr>
                    <a:t>e</a:t>
                  </a:r>
                </a:p>
              </p:txBody>
            </p:sp>
          </p:grpSp>
          <p:cxnSp>
            <p:nvCxnSpPr>
              <p:cNvPr id="63" name="Straight Arrow Connector 62">
                <a:extLst>
                  <a:ext uri="{FF2B5EF4-FFF2-40B4-BE49-F238E27FC236}">
                    <a16:creationId xmlns:a16="http://schemas.microsoft.com/office/drawing/2014/main" id="{079077BA-247D-4994-BD24-00B7DA3BF3B0}"/>
                  </a:ext>
                </a:extLst>
              </p:cNvPr>
              <p:cNvCxnSpPr>
                <a:cxnSpLocks/>
              </p:cNvCxnSpPr>
              <p:nvPr/>
            </p:nvCxnSpPr>
            <p:spPr bwMode="gray">
              <a:xfrm>
                <a:off x="1807784" y="2915772"/>
                <a:ext cx="0" cy="2007539"/>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77" name="Straight Arrow Connector 76">
                <a:extLst>
                  <a:ext uri="{FF2B5EF4-FFF2-40B4-BE49-F238E27FC236}">
                    <a16:creationId xmlns:a16="http://schemas.microsoft.com/office/drawing/2014/main" id="{EB4D93A3-954C-4EB7-A3C5-3FAA00F57E39}"/>
                  </a:ext>
                </a:extLst>
              </p:cNvPr>
              <p:cNvCxnSpPr>
                <a:cxnSpLocks/>
                <a:endCxn id="69" idx="3"/>
              </p:cNvCxnSpPr>
              <p:nvPr/>
            </p:nvCxnSpPr>
            <p:spPr bwMode="gray">
              <a:xfrm flipH="1">
                <a:off x="3377055" y="4261374"/>
                <a:ext cx="1023340" cy="1033050"/>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80" name="Straight Arrow Connector 79">
                <a:extLst>
                  <a:ext uri="{FF2B5EF4-FFF2-40B4-BE49-F238E27FC236}">
                    <a16:creationId xmlns:a16="http://schemas.microsoft.com/office/drawing/2014/main" id="{67CE6045-8296-4022-BC43-35D37DF6730A}"/>
                  </a:ext>
                </a:extLst>
              </p:cNvPr>
              <p:cNvCxnSpPr>
                <a:cxnSpLocks/>
                <a:stCxn id="100" idx="3"/>
              </p:cNvCxnSpPr>
              <p:nvPr/>
            </p:nvCxnSpPr>
            <p:spPr bwMode="gray">
              <a:xfrm>
                <a:off x="2763957" y="2495910"/>
                <a:ext cx="1011155" cy="768"/>
              </a:xfrm>
              <a:prstGeom prst="straightConnector1">
                <a:avLst/>
              </a:prstGeom>
              <a:ln w="50800">
                <a:prstDash val="sysDash"/>
                <a:headEnd type="none"/>
                <a:tailEnd type="triangle"/>
              </a:ln>
            </p:spPr>
            <p:style>
              <a:lnRef idx="3">
                <a:schemeClr val="accent1"/>
              </a:lnRef>
              <a:fillRef idx="0">
                <a:schemeClr val="accent1"/>
              </a:fillRef>
              <a:effectRef idx="2">
                <a:schemeClr val="accent1"/>
              </a:effectRef>
              <a:fontRef idx="minor">
                <a:schemeClr val="tx1"/>
              </a:fontRef>
            </p:style>
          </p:cxnSp>
        </p:grpSp>
        <p:cxnSp>
          <p:nvCxnSpPr>
            <p:cNvPr id="71" name="Straight Arrow Connector 70">
              <a:extLst>
                <a:ext uri="{FF2B5EF4-FFF2-40B4-BE49-F238E27FC236}">
                  <a16:creationId xmlns:a16="http://schemas.microsoft.com/office/drawing/2014/main" id="{7805028E-B9C1-4131-A0D0-3F8E2B21230B}"/>
                </a:ext>
              </a:extLst>
            </p:cNvPr>
            <p:cNvCxnSpPr>
              <a:cxnSpLocks/>
            </p:cNvCxnSpPr>
            <p:nvPr/>
          </p:nvCxnSpPr>
          <p:spPr bwMode="gray">
            <a:xfrm flipH="1" flipV="1">
              <a:off x="2876963" y="2776702"/>
              <a:ext cx="1542200" cy="764672"/>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cxnSp>
          <p:nvCxnSpPr>
            <p:cNvPr id="48" name="Straight Arrow Connector 47">
              <a:extLst>
                <a:ext uri="{FF2B5EF4-FFF2-40B4-BE49-F238E27FC236}">
                  <a16:creationId xmlns:a16="http://schemas.microsoft.com/office/drawing/2014/main" id="{7126612D-D9D5-4A73-A4FC-33A2504F7007}"/>
                </a:ext>
              </a:extLst>
            </p:cNvPr>
            <p:cNvCxnSpPr>
              <a:cxnSpLocks/>
              <a:endCxn id="46" idx="3"/>
            </p:cNvCxnSpPr>
            <p:nvPr/>
          </p:nvCxnSpPr>
          <p:spPr bwMode="gray">
            <a:xfrm flipH="1">
              <a:off x="2783159" y="3867348"/>
              <a:ext cx="1559562" cy="14976"/>
            </a:xfrm>
            <a:prstGeom prst="straightConnector1">
              <a:avLst/>
            </a:prstGeom>
            <a:ln w="50800">
              <a:prstDash val="sysDash"/>
              <a:headEnd type="triangle"/>
              <a:tailEnd type="triangle"/>
            </a:ln>
          </p:spPr>
          <p:style>
            <a:lnRef idx="3">
              <a:schemeClr val="accent1"/>
            </a:lnRef>
            <a:fillRef idx="0">
              <a:schemeClr val="accent1"/>
            </a:fillRef>
            <a:effectRef idx="2">
              <a:schemeClr val="accent1"/>
            </a:effectRef>
            <a:fontRef idx="minor">
              <a:schemeClr val="tx1"/>
            </a:fontRef>
          </p:style>
        </p:cxnSp>
      </p:grpSp>
      <p:sp>
        <p:nvSpPr>
          <p:cNvPr id="56" name="Subtitle 2">
            <a:extLst>
              <a:ext uri="{FF2B5EF4-FFF2-40B4-BE49-F238E27FC236}">
                <a16:creationId xmlns:a16="http://schemas.microsoft.com/office/drawing/2014/main" id="{412F7C1F-640E-493D-9144-6F9C8F7C1705}"/>
              </a:ext>
            </a:extLst>
          </p:cNvPr>
          <p:cNvSpPr txBox="1">
            <a:spLocks/>
          </p:cNvSpPr>
          <p:nvPr/>
        </p:nvSpPr>
        <p:spPr bwMode="gray">
          <a:xfrm>
            <a:off x="981821" y="1138299"/>
            <a:ext cx="8807072" cy="252000"/>
          </a:xfrm>
          <a:prstGeom prst="rect">
            <a:avLst/>
          </a:prstGeom>
        </p:spPr>
        <p:txBody>
          <a:bodyPr vert="horz" lIns="0" tIns="0" rIns="0" bIns="0" rtlCol="0" anchor="t">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2pPr>
            <a:lvl3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3pPr>
            <a:lvl4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4pPr>
            <a:lvl5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5pPr>
            <a:lvl6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6pPr>
            <a:lvl7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7pPr>
            <a:lvl8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8pPr>
            <a:lvl9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10384F"/>
              </a:solidFill>
              <a:effectLst/>
              <a:uLnTx/>
              <a:uFillTx/>
              <a:latin typeface="Arial"/>
              <a:cs typeface="Arial"/>
            </a:endParaRPr>
          </a:p>
        </p:txBody>
      </p:sp>
      <p:pic>
        <p:nvPicPr>
          <p:cNvPr id="5" name="Grafik 4">
            <a:extLst>
              <a:ext uri="{FF2B5EF4-FFF2-40B4-BE49-F238E27FC236}">
                <a16:creationId xmlns:a16="http://schemas.microsoft.com/office/drawing/2014/main" id="{B5708C8E-09F3-4CFD-8110-8188A25AFCC7}"/>
              </a:ext>
            </a:extLst>
          </p:cNvPr>
          <p:cNvPicPr>
            <a:picLocks noChangeAspect="1"/>
          </p:cNvPicPr>
          <p:nvPr/>
        </p:nvPicPr>
        <p:blipFill>
          <a:blip r:embed="rId14"/>
          <a:stretch>
            <a:fillRect/>
          </a:stretch>
        </p:blipFill>
        <p:spPr>
          <a:xfrm>
            <a:off x="7752894" y="1161404"/>
            <a:ext cx="3893260" cy="4818481"/>
          </a:xfrm>
          <a:prstGeom prst="rect">
            <a:avLst/>
          </a:prstGeom>
        </p:spPr>
      </p:pic>
      <p:sp>
        <p:nvSpPr>
          <p:cNvPr id="6" name="Pfeil: nach rechts 5">
            <a:extLst>
              <a:ext uri="{FF2B5EF4-FFF2-40B4-BE49-F238E27FC236}">
                <a16:creationId xmlns:a16="http://schemas.microsoft.com/office/drawing/2014/main" id="{D28FA9A0-77F1-4502-ADA9-3B5466EA1E95}"/>
              </a:ext>
            </a:extLst>
          </p:cNvPr>
          <p:cNvSpPr/>
          <p:nvPr/>
        </p:nvSpPr>
        <p:spPr bwMode="gray">
          <a:xfrm>
            <a:off x="6947761" y="3599740"/>
            <a:ext cx="1021003" cy="498820"/>
          </a:xfrm>
          <a:prstGeom prst="rightArrow">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800" b="0" i="0" u="none" baseline="0" dirty="0">
              <a:solidFill>
                <a:srgbClr val="FFFFFF"/>
              </a:solidFill>
              <a:latin typeface="Arial" panose="020B0604020202020204" pitchFamily="34" charset="0"/>
            </a:endParaRPr>
          </a:p>
        </p:txBody>
      </p:sp>
      <p:sp>
        <p:nvSpPr>
          <p:cNvPr id="53" name="Subtitle 1">
            <a:extLst>
              <a:ext uri="{FF2B5EF4-FFF2-40B4-BE49-F238E27FC236}">
                <a16:creationId xmlns:a16="http://schemas.microsoft.com/office/drawing/2014/main" id="{7807D300-9D61-4240-A8F0-D14CB722ADBA}"/>
              </a:ext>
            </a:extLst>
          </p:cNvPr>
          <p:cNvSpPr>
            <a:spLocks noGrp="1"/>
          </p:cNvSpPr>
          <p:nvPr>
            <p:ph type="subTitle" idx="13"/>
          </p:nvPr>
        </p:nvSpPr>
        <p:spPr>
          <a:xfrm>
            <a:off x="1120233" y="1307654"/>
            <a:ext cx="5322601" cy="252000"/>
          </a:xfrm>
        </p:spPr>
        <p:txBody>
          <a:bodyPr/>
          <a:lstStyle/>
          <a:p>
            <a:pPr>
              <a:tabLst>
                <a:tab pos="4122738" algn="l"/>
                <a:tab pos="5646738" algn="l"/>
              </a:tabLst>
            </a:pPr>
            <a:r>
              <a:rPr lang="en-US" dirty="0"/>
              <a:t>DCT approach – ‘Patient Centric’</a:t>
            </a:r>
          </a:p>
        </p:txBody>
      </p:sp>
    </p:spTree>
    <p:extLst>
      <p:ext uri="{BB962C8B-B14F-4D97-AF65-F5344CB8AC3E}">
        <p14:creationId xmlns:p14="http://schemas.microsoft.com/office/powerpoint/2010/main" val="17139451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E43055-4E20-4DC7-8563-4B83ACF5937B}"/>
              </a:ext>
            </a:extLst>
          </p:cNvPr>
          <p:cNvSpPr/>
          <p:nvPr/>
        </p:nvSpPr>
        <p:spPr bwMode="gray">
          <a:xfrm>
            <a:off x="183672" y="1589214"/>
            <a:ext cx="2892650" cy="4842822"/>
          </a:xfrm>
          <a:prstGeom prst="roundRect">
            <a:avLst/>
          </a:prstGeom>
          <a:solidFill>
            <a:schemeClr val="bg1">
              <a:alpha val="7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sp>
        <p:nvSpPr>
          <p:cNvPr id="3" name="Title 1">
            <a:extLst>
              <a:ext uri="{FF2B5EF4-FFF2-40B4-BE49-F238E27FC236}">
                <a16:creationId xmlns:a16="http://schemas.microsoft.com/office/drawing/2014/main" id="{8678B72C-E045-4A07-9B9E-3460D1EA7562}"/>
              </a:ext>
            </a:extLst>
          </p:cNvPr>
          <p:cNvSpPr>
            <a:spLocks noGrp="1"/>
          </p:cNvSpPr>
          <p:nvPr>
            <p:ph type="title"/>
          </p:nvPr>
        </p:nvSpPr>
        <p:spPr>
          <a:xfrm>
            <a:off x="981821" y="181938"/>
            <a:ext cx="8953277" cy="864000"/>
          </a:xfrm>
        </p:spPr>
        <p:txBody>
          <a:bodyPr vert="horz" lIns="0" tIns="0" rIns="0" bIns="0" rtlCol="0" anchor="b">
            <a:noAutofit/>
          </a:bodyPr>
          <a:lstStyle/>
          <a:p>
            <a:r>
              <a:rPr lang="en-US"/>
              <a:t>There is a spectrum of Decentralized Clinical Trial types</a:t>
            </a:r>
          </a:p>
        </p:txBody>
      </p:sp>
      <p:sp>
        <p:nvSpPr>
          <p:cNvPr id="138"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effectLst/>
                <a:uLnTx/>
                <a:uFillTx/>
                <a:latin typeface="Arial"/>
                <a:cs typeface="Arial"/>
              </a:rPr>
              <a:t>/// Intro to DCT DACH Symposium /// May 2022 </a:t>
            </a:r>
            <a:endParaRPr kumimoji="0" lang="en-US" sz="700" b="0" i="0" u="none" strike="noStrike" kern="1200" cap="none" spc="0" normalizeH="0" baseline="0" noProof="0" dirty="0">
              <a:ln>
                <a:noFill/>
              </a:ln>
              <a:effectLst/>
              <a:uLnTx/>
              <a:uFillTx/>
              <a:latin typeface="Arial"/>
              <a:cs typeface="Arial"/>
            </a:endParaRPr>
          </a:p>
        </p:txBody>
      </p:sp>
      <p:sp>
        <p:nvSpPr>
          <p:cNvPr id="18" name="Foliennummernplatzhalt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solidFill>
                  <a:srgbClr val="00BCFF"/>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700" b="0" i="0" u="none" strike="noStrike" kern="1200" cap="none" spc="0" normalizeH="0" baseline="0" noProof="0">
              <a:ln>
                <a:noFill/>
              </a:ln>
              <a:solidFill>
                <a:srgbClr val="00BCFF"/>
              </a:solidFill>
              <a:effectLst/>
              <a:uLnTx/>
              <a:uFillTx/>
              <a:latin typeface="Arial"/>
              <a:cs typeface="Arial"/>
            </a:endParaRPr>
          </a:p>
        </p:txBody>
      </p:sp>
      <p:sp>
        <p:nvSpPr>
          <p:cNvPr id="8" name="Right Triangle 7">
            <a:extLst>
              <a:ext uri="{FF2B5EF4-FFF2-40B4-BE49-F238E27FC236}">
                <a16:creationId xmlns:a16="http://schemas.microsoft.com/office/drawing/2014/main" id="{CC6730BE-86FB-4D89-A598-08D3DE81256D}"/>
              </a:ext>
            </a:extLst>
          </p:cNvPr>
          <p:cNvSpPr/>
          <p:nvPr/>
        </p:nvSpPr>
        <p:spPr bwMode="gray">
          <a:xfrm flipH="1">
            <a:off x="420410" y="1178143"/>
            <a:ext cx="11192112" cy="303522"/>
          </a:xfrm>
          <a:prstGeom prst="rtTriangl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effectLst/>
              <a:uLnTx/>
              <a:uFillTx/>
              <a:latin typeface="Arial" panose="020B0604020202020204" pitchFamily="34" charset="0"/>
              <a:cs typeface="Arial"/>
            </a:endParaRPr>
          </a:p>
        </p:txBody>
      </p:sp>
      <p:grpSp>
        <p:nvGrpSpPr>
          <p:cNvPr id="7" name="Group 6">
            <a:extLst>
              <a:ext uri="{FF2B5EF4-FFF2-40B4-BE49-F238E27FC236}">
                <a16:creationId xmlns:a16="http://schemas.microsoft.com/office/drawing/2014/main" id="{4B4B4E6A-0C95-40CA-979C-6C250C30723D}"/>
              </a:ext>
            </a:extLst>
          </p:cNvPr>
          <p:cNvGrpSpPr/>
          <p:nvPr/>
        </p:nvGrpSpPr>
        <p:grpSpPr>
          <a:xfrm>
            <a:off x="9117858" y="1557967"/>
            <a:ext cx="2892650" cy="4842822"/>
            <a:chOff x="9038713" y="1735945"/>
            <a:chExt cx="2892650" cy="4842822"/>
          </a:xfrm>
        </p:grpSpPr>
        <p:sp>
          <p:nvSpPr>
            <p:cNvPr id="85" name="Rectangle: Rounded Corners 84">
              <a:extLst>
                <a:ext uri="{FF2B5EF4-FFF2-40B4-BE49-F238E27FC236}">
                  <a16:creationId xmlns:a16="http://schemas.microsoft.com/office/drawing/2014/main" id="{25335B3B-127C-45C2-85EC-7D856E5FEFF9}"/>
                </a:ext>
              </a:extLst>
            </p:cNvPr>
            <p:cNvSpPr/>
            <p:nvPr/>
          </p:nvSpPr>
          <p:spPr bwMode="gray">
            <a:xfrm>
              <a:off x="9038713" y="1735945"/>
              <a:ext cx="2892650" cy="4842822"/>
            </a:xfrm>
            <a:prstGeom prst="roundRect">
              <a:avLst/>
            </a:prstGeom>
            <a:solidFill>
              <a:schemeClr val="bg1">
                <a:alpha val="7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sp>
          <p:nvSpPr>
            <p:cNvPr id="52" name="Textfeld 51">
              <a:extLst>
                <a:ext uri="{FF2B5EF4-FFF2-40B4-BE49-F238E27FC236}">
                  <a16:creationId xmlns:a16="http://schemas.microsoft.com/office/drawing/2014/main" id="{709B1EC1-DC64-413C-902E-19BB51E22840}"/>
                </a:ext>
              </a:extLst>
            </p:cNvPr>
            <p:cNvSpPr txBox="1"/>
            <p:nvPr/>
          </p:nvSpPr>
          <p:spPr bwMode="gray">
            <a:xfrm>
              <a:off x="9044209" y="1921237"/>
              <a:ext cx="2669295" cy="85755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89D329">
                      <a:lumMod val="75000"/>
                    </a:srgbClr>
                  </a:solidFill>
                  <a:effectLst/>
                  <a:uLnTx/>
                  <a:uFillTx/>
                  <a:latin typeface="Arial"/>
                  <a:cs typeface="Arial"/>
                </a:rPr>
                <a:t>Full DCT</a:t>
              </a:r>
              <a:br>
                <a:rPr kumimoji="0" lang="en-US" sz="1800" b="1" i="0" u="none" strike="noStrike" kern="1200" cap="none" spc="0" normalizeH="0" baseline="0" noProof="0">
                  <a:ln>
                    <a:noFill/>
                  </a:ln>
                  <a:solidFill>
                    <a:srgbClr val="89D329">
                      <a:lumMod val="75000"/>
                    </a:srgbClr>
                  </a:solidFill>
                  <a:effectLst/>
                  <a:uLnTx/>
                  <a:uFillTx/>
                  <a:latin typeface="Arial"/>
                  <a:cs typeface="Arial"/>
                </a:rPr>
              </a:br>
              <a:r>
                <a:rPr kumimoji="0" lang="en-US" sz="1400" b="0" i="0" u="none" strike="noStrike" kern="1200" cap="none" spc="0" normalizeH="0" baseline="0" noProof="0">
                  <a:ln>
                    <a:noFill/>
                  </a:ln>
                  <a:solidFill>
                    <a:srgbClr val="89D329">
                      <a:lumMod val="75000"/>
                    </a:srgbClr>
                  </a:solidFill>
                  <a:effectLst/>
                  <a:uLnTx/>
                  <a:uFillTx/>
                  <a:latin typeface="Arial"/>
                  <a:cs typeface="Arial"/>
                </a:rPr>
                <a:t>All visits completed remotely </a:t>
              </a:r>
              <a:br>
                <a:rPr kumimoji="0" lang="en-US" sz="1400" b="0" i="0" u="none" strike="noStrike" kern="1200" cap="none" spc="0" normalizeH="0" baseline="0" noProof="0">
                  <a:ln>
                    <a:noFill/>
                  </a:ln>
                  <a:solidFill>
                    <a:srgbClr val="89D329">
                      <a:lumMod val="75000"/>
                    </a:srgbClr>
                  </a:solidFill>
                  <a:effectLst/>
                  <a:uLnTx/>
                  <a:uFillTx/>
                  <a:latin typeface="Arial"/>
                  <a:cs typeface="Arial"/>
                </a:rPr>
              </a:br>
              <a:r>
                <a:rPr kumimoji="0" lang="en-US" sz="1400" b="0" i="0" u="none" strike="noStrike" kern="1200" cap="none" spc="0" normalizeH="0" baseline="0" noProof="0">
                  <a:ln>
                    <a:noFill/>
                  </a:ln>
                  <a:solidFill>
                    <a:srgbClr val="89D329">
                      <a:lumMod val="75000"/>
                    </a:srgbClr>
                  </a:solidFill>
                  <a:effectLst/>
                  <a:uLnTx/>
                  <a:uFillTx/>
                  <a:latin typeface="Arial"/>
                  <a:cs typeface="Arial"/>
                </a:rPr>
                <a:t>plus, other DCT components</a:t>
              </a:r>
              <a:endParaRPr kumimoji="0" lang="en-US" sz="1600" b="0" i="0" u="none" strike="noStrike" kern="1200" cap="none" spc="0" normalizeH="0" baseline="0" noProof="0">
                <a:ln>
                  <a:noFill/>
                </a:ln>
                <a:solidFill>
                  <a:srgbClr val="89D329">
                    <a:lumMod val="75000"/>
                  </a:srgbClr>
                </a:solidFill>
                <a:effectLst/>
                <a:uLnTx/>
                <a:uFillTx/>
                <a:latin typeface="Arial"/>
                <a:cs typeface="Arial"/>
              </a:endParaRPr>
            </a:p>
          </p:txBody>
        </p:sp>
        <p:grpSp>
          <p:nvGrpSpPr>
            <p:cNvPr id="256" name="Group 255">
              <a:extLst>
                <a:ext uri="{FF2B5EF4-FFF2-40B4-BE49-F238E27FC236}">
                  <a16:creationId xmlns:a16="http://schemas.microsoft.com/office/drawing/2014/main" id="{571102EE-9223-4E9B-86C0-A4AFB7D29FBE}"/>
                </a:ext>
              </a:extLst>
            </p:cNvPr>
            <p:cNvGrpSpPr/>
            <p:nvPr/>
          </p:nvGrpSpPr>
          <p:grpSpPr>
            <a:xfrm>
              <a:off x="9217906" y="3010765"/>
              <a:ext cx="2594322" cy="3462080"/>
              <a:chOff x="6031434" y="2787182"/>
              <a:chExt cx="2844000" cy="3538946"/>
            </a:xfrm>
          </p:grpSpPr>
          <p:grpSp>
            <p:nvGrpSpPr>
              <p:cNvPr id="257" name="Group 256">
                <a:extLst>
                  <a:ext uri="{FF2B5EF4-FFF2-40B4-BE49-F238E27FC236}">
                    <a16:creationId xmlns:a16="http://schemas.microsoft.com/office/drawing/2014/main" id="{2CE00C1E-82C1-4F0D-BFE8-479B5D8F3E47}"/>
                  </a:ext>
                </a:extLst>
              </p:cNvPr>
              <p:cNvGrpSpPr/>
              <p:nvPr/>
            </p:nvGrpSpPr>
            <p:grpSpPr>
              <a:xfrm>
                <a:off x="6031434" y="2787182"/>
                <a:ext cx="2844000" cy="3538946"/>
                <a:chOff x="2696687" y="2540004"/>
                <a:chExt cx="2844000" cy="3538946"/>
              </a:xfrm>
            </p:grpSpPr>
            <p:sp>
              <p:nvSpPr>
                <p:cNvPr id="271" name="Rectangle: Rounded Corners 270">
                  <a:extLst>
                    <a:ext uri="{FF2B5EF4-FFF2-40B4-BE49-F238E27FC236}">
                      <a16:creationId xmlns:a16="http://schemas.microsoft.com/office/drawing/2014/main" id="{FF09A691-17EE-4F43-8693-60FE9E68F48C}"/>
                    </a:ext>
                  </a:extLst>
                </p:cNvPr>
                <p:cNvSpPr/>
                <p:nvPr/>
              </p:nvSpPr>
              <p:spPr bwMode="gray">
                <a:xfrm>
                  <a:off x="2696687" y="2540004"/>
                  <a:ext cx="2844000" cy="353894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73" name="Rectangle: Rounded Corners 272">
                  <a:extLst>
                    <a:ext uri="{FF2B5EF4-FFF2-40B4-BE49-F238E27FC236}">
                      <a16:creationId xmlns:a16="http://schemas.microsoft.com/office/drawing/2014/main" id="{56F35EEC-7E94-43A3-94E2-D12D9B019343}"/>
                    </a:ext>
                  </a:extLst>
                </p:cNvPr>
                <p:cNvSpPr/>
                <p:nvPr/>
              </p:nvSpPr>
              <p:spPr bwMode="gray">
                <a:xfrm>
                  <a:off x="4085768" y="3544326"/>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76" name="Rectangle: Rounded Corners 275">
                  <a:extLst>
                    <a:ext uri="{FF2B5EF4-FFF2-40B4-BE49-F238E27FC236}">
                      <a16:creationId xmlns:a16="http://schemas.microsoft.com/office/drawing/2014/main" id="{4A7360AE-5B65-4D14-A926-C23682A3E760}"/>
                    </a:ext>
                  </a:extLst>
                </p:cNvPr>
                <p:cNvSpPr/>
                <p:nvPr/>
              </p:nvSpPr>
              <p:spPr bwMode="gray">
                <a:xfrm>
                  <a:off x="4094337" y="4635709"/>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77" name="Rectangle: Rounded Corners 276">
                  <a:extLst>
                    <a:ext uri="{FF2B5EF4-FFF2-40B4-BE49-F238E27FC236}">
                      <a16:creationId xmlns:a16="http://schemas.microsoft.com/office/drawing/2014/main" id="{EB9D2EBA-B456-4CB0-B05A-BE79F54E5875}"/>
                    </a:ext>
                  </a:extLst>
                </p:cNvPr>
                <p:cNvSpPr/>
                <p:nvPr/>
              </p:nvSpPr>
              <p:spPr bwMode="gray">
                <a:xfrm>
                  <a:off x="4085768" y="3003444"/>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78" name="Rectangle: Rounded Corners 277">
                  <a:extLst>
                    <a:ext uri="{FF2B5EF4-FFF2-40B4-BE49-F238E27FC236}">
                      <a16:creationId xmlns:a16="http://schemas.microsoft.com/office/drawing/2014/main" id="{B0DA2234-DC13-4546-B29B-50CB17F9DE44}"/>
                    </a:ext>
                  </a:extLst>
                </p:cNvPr>
                <p:cNvSpPr/>
                <p:nvPr/>
              </p:nvSpPr>
              <p:spPr bwMode="gray">
                <a:xfrm>
                  <a:off x="4093296" y="4085208"/>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79" name="Rectangle: Rounded Corners 278">
                  <a:extLst>
                    <a:ext uri="{FF2B5EF4-FFF2-40B4-BE49-F238E27FC236}">
                      <a16:creationId xmlns:a16="http://schemas.microsoft.com/office/drawing/2014/main" id="{6D6739DC-AD8F-4BC0-9C12-1582604B2221}"/>
                    </a:ext>
                  </a:extLst>
                </p:cNvPr>
                <p:cNvSpPr/>
                <p:nvPr/>
              </p:nvSpPr>
              <p:spPr bwMode="gray">
                <a:xfrm>
                  <a:off x="4093296" y="5181097"/>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grpSp>
          <p:grpSp>
            <p:nvGrpSpPr>
              <p:cNvPr id="258" name="Group 257">
                <a:extLst>
                  <a:ext uri="{FF2B5EF4-FFF2-40B4-BE49-F238E27FC236}">
                    <a16:creationId xmlns:a16="http://schemas.microsoft.com/office/drawing/2014/main" id="{762E7099-7B8B-457E-8AA8-CC2555B057F7}"/>
                  </a:ext>
                </a:extLst>
              </p:cNvPr>
              <p:cNvGrpSpPr/>
              <p:nvPr/>
            </p:nvGrpSpPr>
            <p:grpSpPr>
              <a:xfrm>
                <a:off x="6188179" y="3091591"/>
                <a:ext cx="1164966" cy="2898964"/>
                <a:chOff x="5789749" y="2859746"/>
                <a:chExt cx="1164966" cy="2898964"/>
              </a:xfrm>
            </p:grpSpPr>
            <p:grpSp>
              <p:nvGrpSpPr>
                <p:cNvPr id="259" name="Group 258">
                  <a:extLst>
                    <a:ext uri="{FF2B5EF4-FFF2-40B4-BE49-F238E27FC236}">
                      <a16:creationId xmlns:a16="http://schemas.microsoft.com/office/drawing/2014/main" id="{AB0BDF86-349A-4F12-84A9-E628632A9F6E}"/>
                    </a:ext>
                  </a:extLst>
                </p:cNvPr>
                <p:cNvGrpSpPr/>
                <p:nvPr/>
              </p:nvGrpSpPr>
              <p:grpSpPr>
                <a:xfrm>
                  <a:off x="5789749" y="2859746"/>
                  <a:ext cx="1164966" cy="2898964"/>
                  <a:chOff x="140595" y="3044609"/>
                  <a:chExt cx="1164966" cy="2898964"/>
                </a:xfrm>
              </p:grpSpPr>
              <p:sp>
                <p:nvSpPr>
                  <p:cNvPr id="262" name="Rectangle: Rounded Corners 261">
                    <a:extLst>
                      <a:ext uri="{FF2B5EF4-FFF2-40B4-BE49-F238E27FC236}">
                        <a16:creationId xmlns:a16="http://schemas.microsoft.com/office/drawing/2014/main" id="{46CE2F8A-3AC1-42CC-9AC0-4028022603EF}"/>
                      </a:ext>
                    </a:extLst>
                  </p:cNvPr>
                  <p:cNvSpPr/>
                  <p:nvPr/>
                </p:nvSpPr>
                <p:spPr bwMode="gray">
                  <a:xfrm>
                    <a:off x="140595" y="3044609"/>
                    <a:ext cx="1164966" cy="2898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pic>
                <p:nvPicPr>
                  <p:cNvPr id="263" name="Picture 262">
                    <a:extLst>
                      <a:ext uri="{FF2B5EF4-FFF2-40B4-BE49-F238E27FC236}">
                        <a16:creationId xmlns:a16="http://schemas.microsoft.com/office/drawing/2014/main" id="{DA389CA5-EBF6-408D-94E3-9BDB5DBE3708}"/>
                      </a:ext>
                    </a:extLst>
                  </p:cNvPr>
                  <p:cNvPicPr>
                    <a:picLocks noChangeAspect="1"/>
                  </p:cNvPicPr>
                  <p:nvPr/>
                </p:nvPicPr>
                <p:blipFill>
                  <a:blip r:embed="rId3"/>
                  <a:stretch>
                    <a:fillRect/>
                  </a:stretch>
                </p:blipFill>
                <p:spPr>
                  <a:xfrm>
                    <a:off x="755331" y="4244953"/>
                    <a:ext cx="501201" cy="467351"/>
                  </a:xfrm>
                  <a:prstGeom prst="rect">
                    <a:avLst/>
                  </a:prstGeom>
                </p:spPr>
              </p:pic>
              <p:pic>
                <p:nvPicPr>
                  <p:cNvPr id="265" name="Picture 264">
                    <a:extLst>
                      <a:ext uri="{FF2B5EF4-FFF2-40B4-BE49-F238E27FC236}">
                        <a16:creationId xmlns:a16="http://schemas.microsoft.com/office/drawing/2014/main" id="{69F495B7-57F0-44D9-816C-898A43BFC7D3}"/>
                      </a:ext>
                    </a:extLst>
                  </p:cNvPr>
                  <p:cNvPicPr preferRelativeResize="0">
                    <a:picLocks noChangeAspect="1"/>
                  </p:cNvPicPr>
                  <p:nvPr/>
                </p:nvPicPr>
                <p:blipFill>
                  <a:blip r:embed="rId4"/>
                  <a:stretch>
                    <a:fillRect/>
                  </a:stretch>
                </p:blipFill>
                <p:spPr>
                  <a:xfrm>
                    <a:off x="204497" y="4246252"/>
                    <a:ext cx="501201" cy="465463"/>
                  </a:xfrm>
                  <a:prstGeom prst="rect">
                    <a:avLst/>
                  </a:prstGeom>
                </p:spPr>
              </p:pic>
              <p:pic>
                <p:nvPicPr>
                  <p:cNvPr id="266" name="Picture 265">
                    <a:extLst>
                      <a:ext uri="{FF2B5EF4-FFF2-40B4-BE49-F238E27FC236}">
                        <a16:creationId xmlns:a16="http://schemas.microsoft.com/office/drawing/2014/main" id="{BCD2B59F-3C0A-47E8-BEAD-6249E14C5EC1}"/>
                      </a:ext>
                    </a:extLst>
                  </p:cNvPr>
                  <p:cNvPicPr preferRelativeResize="0">
                    <a:picLocks noChangeAspect="1"/>
                  </p:cNvPicPr>
                  <p:nvPr/>
                </p:nvPicPr>
                <p:blipFill>
                  <a:blip r:embed="rId5"/>
                  <a:stretch>
                    <a:fillRect/>
                  </a:stretch>
                </p:blipFill>
                <p:spPr>
                  <a:xfrm>
                    <a:off x="194682" y="3712425"/>
                    <a:ext cx="501201" cy="469143"/>
                  </a:xfrm>
                  <a:prstGeom prst="rect">
                    <a:avLst/>
                  </a:prstGeom>
                </p:spPr>
              </p:pic>
              <p:pic>
                <p:nvPicPr>
                  <p:cNvPr id="267" name="Picture 266">
                    <a:extLst>
                      <a:ext uri="{FF2B5EF4-FFF2-40B4-BE49-F238E27FC236}">
                        <a16:creationId xmlns:a16="http://schemas.microsoft.com/office/drawing/2014/main" id="{E7D27963-BBE6-4F90-80F0-AF15CC724068}"/>
                      </a:ext>
                    </a:extLst>
                  </p:cNvPr>
                  <p:cNvPicPr preferRelativeResize="0">
                    <a:picLocks noChangeAspect="1"/>
                  </p:cNvPicPr>
                  <p:nvPr/>
                </p:nvPicPr>
                <p:blipFill>
                  <a:blip r:embed="rId6"/>
                  <a:stretch>
                    <a:fillRect/>
                  </a:stretch>
                </p:blipFill>
                <p:spPr>
                  <a:xfrm>
                    <a:off x="742044" y="3712425"/>
                    <a:ext cx="501201" cy="467351"/>
                  </a:xfrm>
                  <a:prstGeom prst="rect">
                    <a:avLst/>
                  </a:prstGeom>
                </p:spPr>
              </p:pic>
              <p:pic>
                <p:nvPicPr>
                  <p:cNvPr id="269" name="Picture 268">
                    <a:extLst>
                      <a:ext uri="{FF2B5EF4-FFF2-40B4-BE49-F238E27FC236}">
                        <a16:creationId xmlns:a16="http://schemas.microsoft.com/office/drawing/2014/main" id="{BE0DC546-1BEE-4F7F-BD87-F2A381D77312}"/>
                      </a:ext>
                    </a:extLst>
                  </p:cNvPr>
                  <p:cNvPicPr preferRelativeResize="0">
                    <a:picLocks noChangeAspect="1"/>
                  </p:cNvPicPr>
                  <p:nvPr/>
                </p:nvPicPr>
                <p:blipFill>
                  <a:blip r:embed="rId7"/>
                  <a:stretch>
                    <a:fillRect/>
                  </a:stretch>
                </p:blipFill>
                <p:spPr>
                  <a:xfrm>
                    <a:off x="195842" y="3182363"/>
                    <a:ext cx="501201" cy="469143"/>
                  </a:xfrm>
                  <a:prstGeom prst="rect">
                    <a:avLst/>
                  </a:prstGeom>
                </p:spPr>
              </p:pic>
            </p:grpSp>
            <p:pic>
              <p:nvPicPr>
                <p:cNvPr id="260" name="Picture 259">
                  <a:extLst>
                    <a:ext uri="{FF2B5EF4-FFF2-40B4-BE49-F238E27FC236}">
                      <a16:creationId xmlns:a16="http://schemas.microsoft.com/office/drawing/2014/main" id="{4B2A035B-AB5C-4265-803A-0FC69B7580F3}"/>
                    </a:ext>
                  </a:extLst>
                </p:cNvPr>
                <p:cNvPicPr preferRelativeResize="0">
                  <a:picLocks noChangeAspect="1"/>
                </p:cNvPicPr>
                <p:nvPr/>
              </p:nvPicPr>
              <p:blipFill>
                <a:blip r:embed="rId8"/>
                <a:stretch>
                  <a:fillRect/>
                </a:stretch>
              </p:blipFill>
              <p:spPr>
                <a:xfrm>
                  <a:off x="5831256" y="4603959"/>
                  <a:ext cx="501201" cy="467351"/>
                </a:xfrm>
                <a:prstGeom prst="rect">
                  <a:avLst/>
                </a:prstGeom>
              </p:spPr>
            </p:pic>
            <p:pic>
              <p:nvPicPr>
                <p:cNvPr id="261" name="Picture 260">
                  <a:extLst>
                    <a:ext uri="{FF2B5EF4-FFF2-40B4-BE49-F238E27FC236}">
                      <a16:creationId xmlns:a16="http://schemas.microsoft.com/office/drawing/2014/main" id="{97883933-607D-4CC8-A4EA-FE6753F8ED6D}"/>
                    </a:ext>
                  </a:extLst>
                </p:cNvPr>
                <p:cNvPicPr preferRelativeResize="0">
                  <a:picLocks noChangeAspect="1"/>
                </p:cNvPicPr>
                <p:nvPr/>
              </p:nvPicPr>
              <p:blipFill>
                <a:blip r:embed="rId9"/>
                <a:stretch>
                  <a:fillRect/>
                </a:stretch>
              </p:blipFill>
              <p:spPr>
                <a:xfrm>
                  <a:off x="6391198" y="4606631"/>
                  <a:ext cx="501201" cy="467351"/>
                </a:xfrm>
                <a:prstGeom prst="rect">
                  <a:avLst/>
                </a:prstGeom>
              </p:spPr>
            </p:pic>
          </p:grpSp>
        </p:grpSp>
      </p:grpSp>
      <p:sp>
        <p:nvSpPr>
          <p:cNvPr id="141" name="Textfeld 4">
            <a:extLst>
              <a:ext uri="{FF2B5EF4-FFF2-40B4-BE49-F238E27FC236}">
                <a16:creationId xmlns:a16="http://schemas.microsoft.com/office/drawing/2014/main" id="{7B17C226-1AB3-4CEB-9FF2-1762BD6660EC}"/>
              </a:ext>
            </a:extLst>
          </p:cNvPr>
          <p:cNvSpPr txBox="1"/>
          <p:nvPr/>
        </p:nvSpPr>
        <p:spPr bwMode="gray">
          <a:xfrm>
            <a:off x="241903" y="1760631"/>
            <a:ext cx="2751350" cy="117609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a:cs typeface="Arial"/>
              </a:rPr>
              <a:t>Traditional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cs typeface="Arial"/>
              </a:rPr>
              <a:t> </a:t>
            </a:r>
            <a:r>
              <a:rPr kumimoji="0" lang="en-US" sz="1400" b="0" i="0" u="none" strike="noStrike" kern="1200" cap="none" spc="0" normalizeH="0" baseline="0" noProof="0">
                <a:ln>
                  <a:noFill/>
                </a:ln>
                <a:solidFill>
                  <a:srgbClr val="000000"/>
                </a:solidFill>
                <a:effectLst/>
                <a:uLnTx/>
                <a:uFillTx/>
                <a:latin typeface="Arial"/>
                <a:cs typeface="Arial"/>
              </a:rPr>
              <a:t>May have up to one or two remote components: ePRO, eICF</a:t>
            </a:r>
            <a:endParaRPr kumimoji="0" lang="en-US" sz="1600" b="0" i="0" u="none" strike="noStrike" kern="1200" cap="none" spc="0" normalizeH="0" baseline="0" noProof="0">
              <a:ln>
                <a:noFill/>
              </a:ln>
              <a:solidFill>
                <a:srgbClr val="000000"/>
              </a:solidFill>
              <a:effectLst/>
              <a:uLnTx/>
              <a:uFillTx/>
              <a:latin typeface="Arial"/>
              <a:cs typeface="Arial"/>
            </a:endParaRPr>
          </a:p>
        </p:txBody>
      </p:sp>
      <p:grpSp>
        <p:nvGrpSpPr>
          <p:cNvPr id="4" name="Group 3">
            <a:extLst>
              <a:ext uri="{FF2B5EF4-FFF2-40B4-BE49-F238E27FC236}">
                <a16:creationId xmlns:a16="http://schemas.microsoft.com/office/drawing/2014/main" id="{EC61920A-7409-409B-BF8A-F7739AFEFA4D}"/>
              </a:ext>
            </a:extLst>
          </p:cNvPr>
          <p:cNvGrpSpPr/>
          <p:nvPr/>
        </p:nvGrpSpPr>
        <p:grpSpPr>
          <a:xfrm>
            <a:off x="3107731" y="1557968"/>
            <a:ext cx="2957638" cy="4842821"/>
            <a:chOff x="3103899" y="1791265"/>
            <a:chExt cx="2957638" cy="4842822"/>
          </a:xfrm>
        </p:grpSpPr>
        <p:sp>
          <p:nvSpPr>
            <p:cNvPr id="83" name="Rectangle: Rounded Corners 82">
              <a:extLst>
                <a:ext uri="{FF2B5EF4-FFF2-40B4-BE49-F238E27FC236}">
                  <a16:creationId xmlns:a16="http://schemas.microsoft.com/office/drawing/2014/main" id="{39CCA6B4-2618-4FEE-A1FA-A702042D6716}"/>
                </a:ext>
              </a:extLst>
            </p:cNvPr>
            <p:cNvSpPr/>
            <p:nvPr/>
          </p:nvSpPr>
          <p:spPr bwMode="gray">
            <a:xfrm>
              <a:off x="3168887" y="1791265"/>
              <a:ext cx="2892650" cy="4842822"/>
            </a:xfrm>
            <a:prstGeom prst="roundRect">
              <a:avLst/>
            </a:prstGeom>
            <a:solidFill>
              <a:schemeClr val="bg1">
                <a:alpha val="7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nvGrpSpPr>
            <p:cNvPr id="236" name="Group 235">
              <a:extLst>
                <a:ext uri="{FF2B5EF4-FFF2-40B4-BE49-F238E27FC236}">
                  <a16:creationId xmlns:a16="http://schemas.microsoft.com/office/drawing/2014/main" id="{74BB0FB7-0A24-4CDE-9EB3-7668A59D302D}"/>
                </a:ext>
              </a:extLst>
            </p:cNvPr>
            <p:cNvGrpSpPr/>
            <p:nvPr/>
          </p:nvGrpSpPr>
          <p:grpSpPr>
            <a:xfrm>
              <a:off x="3314630" y="3055153"/>
              <a:ext cx="2594322" cy="3473011"/>
              <a:chOff x="3107441" y="2405402"/>
              <a:chExt cx="2844000" cy="3550120"/>
            </a:xfrm>
          </p:grpSpPr>
          <p:grpSp>
            <p:nvGrpSpPr>
              <p:cNvPr id="235" name="Group 234">
                <a:extLst>
                  <a:ext uri="{FF2B5EF4-FFF2-40B4-BE49-F238E27FC236}">
                    <a16:creationId xmlns:a16="http://schemas.microsoft.com/office/drawing/2014/main" id="{E5410184-9F26-4DD4-9C35-DF35303157B7}"/>
                  </a:ext>
                </a:extLst>
              </p:cNvPr>
              <p:cNvGrpSpPr/>
              <p:nvPr/>
            </p:nvGrpSpPr>
            <p:grpSpPr>
              <a:xfrm>
                <a:off x="3107441" y="2405402"/>
                <a:ext cx="2844000" cy="3550120"/>
                <a:chOff x="2797018" y="2540002"/>
                <a:chExt cx="2844000" cy="3550120"/>
              </a:xfrm>
            </p:grpSpPr>
            <p:sp>
              <p:nvSpPr>
                <p:cNvPr id="58" name="Rectangle: Rounded Corners 57">
                  <a:extLst>
                    <a:ext uri="{FF2B5EF4-FFF2-40B4-BE49-F238E27FC236}">
                      <a16:creationId xmlns:a16="http://schemas.microsoft.com/office/drawing/2014/main" id="{7688A859-E0E7-445E-8DB8-AE862F141ECA}"/>
                    </a:ext>
                  </a:extLst>
                </p:cNvPr>
                <p:cNvSpPr/>
                <p:nvPr/>
              </p:nvSpPr>
              <p:spPr bwMode="gray">
                <a:xfrm>
                  <a:off x="2797018" y="2540002"/>
                  <a:ext cx="2844000" cy="35501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29" name="Rectangle: Rounded Corners 228">
                  <a:extLst>
                    <a:ext uri="{FF2B5EF4-FFF2-40B4-BE49-F238E27FC236}">
                      <a16:creationId xmlns:a16="http://schemas.microsoft.com/office/drawing/2014/main" id="{C2F6A827-9DB3-4893-A767-35D6D5FA016F}"/>
                    </a:ext>
                  </a:extLst>
                </p:cNvPr>
                <p:cNvSpPr/>
                <p:nvPr/>
              </p:nvSpPr>
              <p:spPr bwMode="gray">
                <a:xfrm>
                  <a:off x="4129828" y="2995884"/>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31" name="Rectangle: Rounded Corners 230">
                  <a:extLst>
                    <a:ext uri="{FF2B5EF4-FFF2-40B4-BE49-F238E27FC236}">
                      <a16:creationId xmlns:a16="http://schemas.microsoft.com/office/drawing/2014/main" id="{EC18244F-2461-458D-8D24-E7921F321F61}"/>
                    </a:ext>
                  </a:extLst>
                </p:cNvPr>
                <p:cNvSpPr/>
                <p:nvPr/>
              </p:nvSpPr>
              <p:spPr bwMode="gray">
                <a:xfrm>
                  <a:off x="4129828" y="3544326"/>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32" name="Rectangle: Rounded Corners 231">
                  <a:extLst>
                    <a:ext uri="{FF2B5EF4-FFF2-40B4-BE49-F238E27FC236}">
                      <a16:creationId xmlns:a16="http://schemas.microsoft.com/office/drawing/2014/main" id="{0851D9F8-9359-4A16-83C2-596766B3EF67}"/>
                    </a:ext>
                  </a:extLst>
                </p:cNvPr>
                <p:cNvSpPr/>
                <p:nvPr/>
              </p:nvSpPr>
              <p:spPr bwMode="gray">
                <a:xfrm>
                  <a:off x="4131621" y="4089703"/>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33" name="Rectangle: Rounded Corners 232">
                  <a:extLst>
                    <a:ext uri="{FF2B5EF4-FFF2-40B4-BE49-F238E27FC236}">
                      <a16:creationId xmlns:a16="http://schemas.microsoft.com/office/drawing/2014/main" id="{05B74022-6AAB-4B90-B8E1-960786146099}"/>
                    </a:ext>
                  </a:extLst>
                </p:cNvPr>
                <p:cNvSpPr/>
                <p:nvPr/>
              </p:nvSpPr>
              <p:spPr bwMode="gray">
                <a:xfrm>
                  <a:off x="4131621" y="4638146"/>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34" name="Rectangle: Rounded Corners 233">
                  <a:extLst>
                    <a:ext uri="{FF2B5EF4-FFF2-40B4-BE49-F238E27FC236}">
                      <a16:creationId xmlns:a16="http://schemas.microsoft.com/office/drawing/2014/main" id="{8475FAD7-FC9D-4BCF-A964-75EDCBB3E9F6}"/>
                    </a:ext>
                  </a:extLst>
                </p:cNvPr>
                <p:cNvSpPr/>
                <p:nvPr/>
              </p:nvSpPr>
              <p:spPr bwMode="gray">
                <a:xfrm>
                  <a:off x="4138397" y="5186312"/>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grpSp>
          <p:grpSp>
            <p:nvGrpSpPr>
              <p:cNvPr id="206" name="Group 205">
                <a:extLst>
                  <a:ext uri="{FF2B5EF4-FFF2-40B4-BE49-F238E27FC236}">
                    <a16:creationId xmlns:a16="http://schemas.microsoft.com/office/drawing/2014/main" id="{83B5868C-D8CB-4DE2-B5C0-20C648515381}"/>
                  </a:ext>
                </a:extLst>
              </p:cNvPr>
              <p:cNvGrpSpPr/>
              <p:nvPr/>
            </p:nvGrpSpPr>
            <p:grpSpPr>
              <a:xfrm>
                <a:off x="3194693" y="2720985"/>
                <a:ext cx="1164966" cy="2898964"/>
                <a:chOff x="170122" y="3055781"/>
                <a:chExt cx="1164966" cy="2898964"/>
              </a:xfrm>
            </p:grpSpPr>
            <p:sp>
              <p:nvSpPr>
                <p:cNvPr id="207" name="Rectangle: Rounded Corners 206">
                  <a:extLst>
                    <a:ext uri="{FF2B5EF4-FFF2-40B4-BE49-F238E27FC236}">
                      <a16:creationId xmlns:a16="http://schemas.microsoft.com/office/drawing/2014/main" id="{76F696AC-BC27-44A7-A834-713169338144}"/>
                    </a:ext>
                  </a:extLst>
                </p:cNvPr>
                <p:cNvSpPr/>
                <p:nvPr/>
              </p:nvSpPr>
              <p:spPr bwMode="gray">
                <a:xfrm>
                  <a:off x="170122" y="3055781"/>
                  <a:ext cx="1164966" cy="2898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pic>
              <p:nvPicPr>
                <p:cNvPr id="208" name="Picture 207">
                  <a:extLst>
                    <a:ext uri="{FF2B5EF4-FFF2-40B4-BE49-F238E27FC236}">
                      <a16:creationId xmlns:a16="http://schemas.microsoft.com/office/drawing/2014/main" id="{FDBA37F4-3F02-4F1B-AB2E-61BCA9FD259F}"/>
                    </a:ext>
                  </a:extLst>
                </p:cNvPr>
                <p:cNvPicPr preferRelativeResize="0">
                  <a:picLocks noChangeAspect="1"/>
                </p:cNvPicPr>
                <p:nvPr/>
              </p:nvPicPr>
              <p:blipFill>
                <a:blip r:embed="rId3"/>
                <a:stretch>
                  <a:fillRect/>
                </a:stretch>
              </p:blipFill>
              <p:spPr>
                <a:xfrm>
                  <a:off x="755329" y="4254300"/>
                  <a:ext cx="501201" cy="467351"/>
                </a:xfrm>
                <a:prstGeom prst="rect">
                  <a:avLst/>
                </a:prstGeom>
              </p:spPr>
            </p:pic>
            <p:pic>
              <p:nvPicPr>
                <p:cNvPr id="210" name="Picture 209">
                  <a:extLst>
                    <a:ext uri="{FF2B5EF4-FFF2-40B4-BE49-F238E27FC236}">
                      <a16:creationId xmlns:a16="http://schemas.microsoft.com/office/drawing/2014/main" id="{3FC2F5A7-DC06-4254-8B6E-16982E7A69B9}"/>
                    </a:ext>
                  </a:extLst>
                </p:cNvPr>
                <p:cNvPicPr preferRelativeResize="0">
                  <a:picLocks noChangeAspect="1"/>
                </p:cNvPicPr>
                <p:nvPr/>
              </p:nvPicPr>
              <p:blipFill>
                <a:blip r:embed="rId4"/>
                <a:stretch>
                  <a:fillRect/>
                </a:stretch>
              </p:blipFill>
              <p:spPr>
                <a:xfrm>
                  <a:off x="204497" y="4246252"/>
                  <a:ext cx="501201" cy="467351"/>
                </a:xfrm>
                <a:prstGeom prst="rect">
                  <a:avLst/>
                </a:prstGeom>
              </p:spPr>
            </p:pic>
            <p:pic>
              <p:nvPicPr>
                <p:cNvPr id="211" name="Picture 210">
                  <a:extLst>
                    <a:ext uri="{FF2B5EF4-FFF2-40B4-BE49-F238E27FC236}">
                      <a16:creationId xmlns:a16="http://schemas.microsoft.com/office/drawing/2014/main" id="{40290334-CCF0-4C18-A15B-7F48755039F7}"/>
                    </a:ext>
                  </a:extLst>
                </p:cNvPr>
                <p:cNvPicPr preferRelativeResize="0">
                  <a:picLocks noChangeAspect="1"/>
                </p:cNvPicPr>
                <p:nvPr/>
              </p:nvPicPr>
              <p:blipFill>
                <a:blip r:embed="rId5"/>
                <a:stretch>
                  <a:fillRect/>
                </a:stretch>
              </p:blipFill>
              <p:spPr>
                <a:xfrm>
                  <a:off x="194683" y="3712425"/>
                  <a:ext cx="503086" cy="467351"/>
                </a:xfrm>
                <a:prstGeom prst="rect">
                  <a:avLst/>
                </a:prstGeom>
              </p:spPr>
            </p:pic>
            <p:pic>
              <p:nvPicPr>
                <p:cNvPr id="212" name="Picture 211">
                  <a:extLst>
                    <a:ext uri="{FF2B5EF4-FFF2-40B4-BE49-F238E27FC236}">
                      <a16:creationId xmlns:a16="http://schemas.microsoft.com/office/drawing/2014/main" id="{F5958D4B-0CEA-44F4-9519-4206A2403478}"/>
                    </a:ext>
                  </a:extLst>
                </p:cNvPr>
                <p:cNvPicPr preferRelativeResize="0">
                  <a:picLocks noChangeAspect="1"/>
                </p:cNvPicPr>
                <p:nvPr/>
              </p:nvPicPr>
              <p:blipFill>
                <a:blip r:embed="rId6"/>
                <a:stretch>
                  <a:fillRect/>
                </a:stretch>
              </p:blipFill>
              <p:spPr>
                <a:xfrm>
                  <a:off x="753184" y="3712425"/>
                  <a:ext cx="501201" cy="467351"/>
                </a:xfrm>
                <a:prstGeom prst="rect">
                  <a:avLst/>
                </a:prstGeom>
              </p:spPr>
            </p:pic>
            <p:pic>
              <p:nvPicPr>
                <p:cNvPr id="214" name="Picture 213">
                  <a:extLst>
                    <a:ext uri="{FF2B5EF4-FFF2-40B4-BE49-F238E27FC236}">
                      <a16:creationId xmlns:a16="http://schemas.microsoft.com/office/drawing/2014/main" id="{958DA9B1-38AF-4A2B-A330-64C853EFAFF4}"/>
                    </a:ext>
                  </a:extLst>
                </p:cNvPr>
                <p:cNvPicPr preferRelativeResize="0">
                  <a:picLocks noChangeAspect="1"/>
                </p:cNvPicPr>
                <p:nvPr/>
              </p:nvPicPr>
              <p:blipFill>
                <a:blip r:embed="rId7"/>
                <a:stretch>
                  <a:fillRect/>
                </a:stretch>
              </p:blipFill>
              <p:spPr>
                <a:xfrm>
                  <a:off x="195845" y="3182363"/>
                  <a:ext cx="501201" cy="467351"/>
                </a:xfrm>
                <a:prstGeom prst="rect">
                  <a:avLst/>
                </a:prstGeom>
              </p:spPr>
            </p:pic>
          </p:grpSp>
        </p:grpSp>
        <p:sp>
          <p:nvSpPr>
            <p:cNvPr id="5" name="Textfeld 4">
              <a:extLst>
                <a:ext uri="{FF2B5EF4-FFF2-40B4-BE49-F238E27FC236}">
                  <a16:creationId xmlns:a16="http://schemas.microsoft.com/office/drawing/2014/main" id="{70D7A781-5464-40CB-B0B2-532B1B2E8ADD}"/>
                </a:ext>
              </a:extLst>
            </p:cNvPr>
            <p:cNvSpPr txBox="1"/>
            <p:nvPr/>
          </p:nvSpPr>
          <p:spPr bwMode="gray">
            <a:xfrm>
              <a:off x="3103899" y="1924138"/>
              <a:ext cx="2791055" cy="10512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384F">
                      <a:lumMod val="75000"/>
                      <a:lumOff val="25000"/>
                    </a:srgbClr>
                  </a:solidFill>
                  <a:effectLst/>
                  <a:uLnTx/>
                  <a:uFillTx/>
                  <a:latin typeface="Arial"/>
                  <a:cs typeface="Arial"/>
                </a:rPr>
                <a:t>Basic hybrid trial</a:t>
              </a:r>
              <a:br>
                <a:rPr kumimoji="0" lang="en-US" sz="1800" b="1" i="0" u="none" strike="noStrike" kern="1200" cap="none" spc="0" normalizeH="0" baseline="0" noProof="0">
                  <a:ln>
                    <a:noFill/>
                  </a:ln>
                  <a:solidFill>
                    <a:srgbClr val="10384F">
                      <a:lumMod val="75000"/>
                      <a:lumOff val="25000"/>
                    </a:srgbClr>
                  </a:solidFill>
                  <a:effectLst/>
                  <a:uLnTx/>
                  <a:uFillTx/>
                  <a:latin typeface="Arial"/>
                  <a:cs typeface="Arial"/>
                </a:rPr>
              </a:br>
              <a:r>
                <a:rPr kumimoji="0" lang="en-US" sz="1600" b="0" i="0" u="none" strike="noStrike" kern="1200" cap="none" spc="0" normalizeH="0" baseline="0" noProof="0">
                  <a:ln>
                    <a:noFill/>
                  </a:ln>
                  <a:solidFill>
                    <a:srgbClr val="10384F">
                      <a:lumMod val="75000"/>
                      <a:lumOff val="25000"/>
                    </a:srgbClr>
                  </a:solidFill>
                  <a:effectLst/>
                  <a:uLnTx/>
                  <a:uFillTx/>
                  <a:latin typeface="Arial"/>
                  <a:cs typeface="Arial"/>
                </a:rPr>
                <a:t> </a:t>
              </a:r>
              <a:r>
                <a:rPr kumimoji="0" lang="en-US" sz="1400" b="0" i="0" u="none" strike="noStrike" kern="1200" cap="none" spc="0" normalizeH="0" baseline="0" noProof="0">
                  <a:ln>
                    <a:noFill/>
                  </a:ln>
                  <a:solidFill>
                    <a:srgbClr val="10384F">
                      <a:lumMod val="75000"/>
                      <a:lumOff val="25000"/>
                    </a:srgbClr>
                  </a:solidFill>
                  <a:effectLst/>
                  <a:uLnTx/>
                  <a:uFillTx/>
                  <a:latin typeface="Arial"/>
                  <a:cs typeface="Arial"/>
                </a:rPr>
                <a:t>Collect study data in </a:t>
              </a:r>
              <a:br>
                <a:rPr kumimoji="0" lang="en-US" sz="1400" b="0" i="0" u="none" strike="noStrike" kern="1200" cap="none" spc="0" normalizeH="0" baseline="0" noProof="0">
                  <a:ln>
                    <a:noFill/>
                  </a:ln>
                  <a:solidFill>
                    <a:srgbClr val="10384F">
                      <a:lumMod val="75000"/>
                      <a:lumOff val="25000"/>
                    </a:srgbClr>
                  </a:solidFill>
                  <a:effectLst/>
                  <a:uLnTx/>
                  <a:uFillTx/>
                  <a:latin typeface="Arial"/>
                  <a:cs typeface="Arial"/>
                </a:rPr>
              </a:br>
              <a:r>
                <a:rPr kumimoji="0" lang="en-US" sz="1400" b="0" i="0" u="none" strike="noStrike" kern="1200" cap="none" spc="0" normalizeH="0" baseline="0" noProof="0">
                  <a:ln>
                    <a:noFill/>
                  </a:ln>
                  <a:solidFill>
                    <a:srgbClr val="10384F">
                      <a:lumMod val="75000"/>
                      <a:lumOff val="25000"/>
                    </a:srgbClr>
                  </a:solidFill>
                  <a:effectLst/>
                  <a:uLnTx/>
                  <a:uFillTx/>
                  <a:latin typeface="Arial"/>
                  <a:cs typeface="Arial"/>
                </a:rPr>
                <a:t>between on-site visits with separate DCT components</a:t>
              </a:r>
              <a:endParaRPr kumimoji="0" lang="en-US" sz="1600" b="0" i="0" u="none" strike="noStrike" kern="1200" cap="none" spc="0" normalizeH="0" baseline="0" noProof="0">
                <a:ln>
                  <a:noFill/>
                </a:ln>
                <a:solidFill>
                  <a:srgbClr val="10384F">
                    <a:lumMod val="75000"/>
                    <a:lumOff val="25000"/>
                  </a:srgbClr>
                </a:solidFill>
                <a:effectLst/>
                <a:uLnTx/>
                <a:uFillTx/>
                <a:latin typeface="Arial"/>
                <a:cs typeface="Arial"/>
              </a:endParaRPr>
            </a:p>
          </p:txBody>
        </p:sp>
      </p:grpSp>
      <p:grpSp>
        <p:nvGrpSpPr>
          <p:cNvPr id="6" name="Group 5">
            <a:extLst>
              <a:ext uri="{FF2B5EF4-FFF2-40B4-BE49-F238E27FC236}">
                <a16:creationId xmlns:a16="http://schemas.microsoft.com/office/drawing/2014/main" id="{00EF0CF8-6A44-4E1C-8C27-899196BB356B}"/>
              </a:ext>
            </a:extLst>
          </p:cNvPr>
          <p:cNvGrpSpPr/>
          <p:nvPr/>
        </p:nvGrpSpPr>
        <p:grpSpPr>
          <a:xfrm>
            <a:off x="6023883" y="1576654"/>
            <a:ext cx="3048700" cy="4842822"/>
            <a:chOff x="6025737" y="1769154"/>
            <a:chExt cx="3048700" cy="4842822"/>
          </a:xfrm>
        </p:grpSpPr>
        <p:sp>
          <p:nvSpPr>
            <p:cNvPr id="84" name="Rectangle: Rounded Corners 83">
              <a:extLst>
                <a:ext uri="{FF2B5EF4-FFF2-40B4-BE49-F238E27FC236}">
                  <a16:creationId xmlns:a16="http://schemas.microsoft.com/office/drawing/2014/main" id="{A23D4106-34E7-4FFE-A4A8-4718FB0B2A49}"/>
                </a:ext>
              </a:extLst>
            </p:cNvPr>
            <p:cNvSpPr/>
            <p:nvPr/>
          </p:nvSpPr>
          <p:spPr bwMode="gray">
            <a:xfrm>
              <a:off x="6150292" y="1769154"/>
              <a:ext cx="2892650" cy="4842822"/>
            </a:xfrm>
            <a:prstGeom prst="roundRect">
              <a:avLst/>
            </a:prstGeom>
            <a:solidFill>
              <a:schemeClr val="bg1">
                <a:alpha val="7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pitchFamily="34" charset="0"/>
                <a:cs typeface="Arial"/>
              </a:endParaRPr>
            </a:p>
          </p:txBody>
        </p:sp>
        <p:grpSp>
          <p:nvGrpSpPr>
            <p:cNvPr id="68" name="Group 67">
              <a:extLst>
                <a:ext uri="{FF2B5EF4-FFF2-40B4-BE49-F238E27FC236}">
                  <a16:creationId xmlns:a16="http://schemas.microsoft.com/office/drawing/2014/main" id="{545AE17C-4525-454C-8AC0-0FCFA5B6D9FA}"/>
                </a:ext>
              </a:extLst>
            </p:cNvPr>
            <p:cNvGrpSpPr/>
            <p:nvPr/>
          </p:nvGrpSpPr>
          <p:grpSpPr>
            <a:xfrm>
              <a:off x="6302469" y="3061170"/>
              <a:ext cx="2594322" cy="3432212"/>
              <a:chOff x="6140752" y="2793331"/>
              <a:chExt cx="2844000" cy="3508415"/>
            </a:xfrm>
          </p:grpSpPr>
          <p:grpSp>
            <p:nvGrpSpPr>
              <p:cNvPr id="238" name="Group 237">
                <a:extLst>
                  <a:ext uri="{FF2B5EF4-FFF2-40B4-BE49-F238E27FC236}">
                    <a16:creationId xmlns:a16="http://schemas.microsoft.com/office/drawing/2014/main" id="{F8D39C16-4923-45E4-9434-E1756C6EBDE6}"/>
                  </a:ext>
                </a:extLst>
              </p:cNvPr>
              <p:cNvGrpSpPr/>
              <p:nvPr/>
            </p:nvGrpSpPr>
            <p:grpSpPr>
              <a:xfrm>
                <a:off x="6140752" y="2793331"/>
                <a:ext cx="2844000" cy="3508415"/>
                <a:chOff x="2806005" y="2546153"/>
                <a:chExt cx="2844000" cy="3508415"/>
              </a:xfrm>
            </p:grpSpPr>
            <p:sp>
              <p:nvSpPr>
                <p:cNvPr id="249" name="Rectangle: Rounded Corners 248">
                  <a:extLst>
                    <a:ext uri="{FF2B5EF4-FFF2-40B4-BE49-F238E27FC236}">
                      <a16:creationId xmlns:a16="http://schemas.microsoft.com/office/drawing/2014/main" id="{1F6D00C7-A873-4FA5-A45A-41DE644980D5}"/>
                    </a:ext>
                  </a:extLst>
                </p:cNvPr>
                <p:cNvSpPr/>
                <p:nvPr/>
              </p:nvSpPr>
              <p:spPr bwMode="gray">
                <a:xfrm>
                  <a:off x="2806005" y="2546153"/>
                  <a:ext cx="2844000" cy="350841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50" name="Rectangle: Rounded Corners 249">
                  <a:extLst>
                    <a:ext uri="{FF2B5EF4-FFF2-40B4-BE49-F238E27FC236}">
                      <a16:creationId xmlns:a16="http://schemas.microsoft.com/office/drawing/2014/main" id="{1C338688-5CFD-47E6-B6E1-73196969E7C3}"/>
                    </a:ext>
                  </a:extLst>
                </p:cNvPr>
                <p:cNvSpPr/>
                <p:nvPr/>
              </p:nvSpPr>
              <p:spPr bwMode="gray">
                <a:xfrm>
                  <a:off x="4129828" y="2995884"/>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51" name="Rectangle: Rounded Corners 250">
                  <a:extLst>
                    <a:ext uri="{FF2B5EF4-FFF2-40B4-BE49-F238E27FC236}">
                      <a16:creationId xmlns:a16="http://schemas.microsoft.com/office/drawing/2014/main" id="{12B88047-99A8-465F-A0E1-4445A8F8F470}"/>
                    </a:ext>
                  </a:extLst>
                </p:cNvPr>
                <p:cNvSpPr/>
                <p:nvPr/>
              </p:nvSpPr>
              <p:spPr bwMode="gray">
                <a:xfrm>
                  <a:off x="4129828" y="3539590"/>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52" name="Rectangle: Rounded Corners 251">
                  <a:extLst>
                    <a:ext uri="{FF2B5EF4-FFF2-40B4-BE49-F238E27FC236}">
                      <a16:creationId xmlns:a16="http://schemas.microsoft.com/office/drawing/2014/main" id="{F07F3892-1A37-4E24-80FA-D20248C6D6E3}"/>
                    </a:ext>
                  </a:extLst>
                </p:cNvPr>
                <p:cNvSpPr/>
                <p:nvPr/>
              </p:nvSpPr>
              <p:spPr bwMode="gray">
                <a:xfrm>
                  <a:off x="4131621" y="4089703"/>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54" name="Rectangle: Rounded Corners 253">
                  <a:extLst>
                    <a:ext uri="{FF2B5EF4-FFF2-40B4-BE49-F238E27FC236}">
                      <a16:creationId xmlns:a16="http://schemas.microsoft.com/office/drawing/2014/main" id="{3AF74EC3-E7D4-4DB6-8D48-C5BE75AEF56C}"/>
                    </a:ext>
                  </a:extLst>
                </p:cNvPr>
                <p:cNvSpPr/>
                <p:nvPr/>
              </p:nvSpPr>
              <p:spPr bwMode="gray">
                <a:xfrm>
                  <a:off x="4129828" y="5176173"/>
                  <a:ext cx="1404000" cy="396000"/>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255" name="Rectangle: Rounded Corners 254">
                  <a:extLst>
                    <a:ext uri="{FF2B5EF4-FFF2-40B4-BE49-F238E27FC236}">
                      <a16:creationId xmlns:a16="http://schemas.microsoft.com/office/drawing/2014/main" id="{48E54BB8-3858-46D3-ACF3-E5185A99BE1F}"/>
                    </a:ext>
                  </a:extLst>
                </p:cNvPr>
                <p:cNvSpPr/>
                <p:nvPr/>
              </p:nvSpPr>
              <p:spPr bwMode="gray">
                <a:xfrm>
                  <a:off x="4129828" y="4632938"/>
                  <a:ext cx="1404000" cy="396000"/>
                </a:xfrm>
                <a:prstGeom prst="roundRect">
                  <a:avLst/>
                </a:prstGeom>
                <a:solidFill>
                  <a:schemeClr val="accent4"/>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Remote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grpSp>
          <p:grpSp>
            <p:nvGrpSpPr>
              <p:cNvPr id="57" name="Group 56">
                <a:extLst>
                  <a:ext uri="{FF2B5EF4-FFF2-40B4-BE49-F238E27FC236}">
                    <a16:creationId xmlns:a16="http://schemas.microsoft.com/office/drawing/2014/main" id="{72B0C71C-053E-4BEF-8077-910FE75BC568}"/>
                  </a:ext>
                </a:extLst>
              </p:cNvPr>
              <p:cNvGrpSpPr/>
              <p:nvPr/>
            </p:nvGrpSpPr>
            <p:grpSpPr>
              <a:xfrm>
                <a:off x="6242711" y="3061060"/>
                <a:ext cx="1164966" cy="2898964"/>
                <a:chOff x="5844281" y="2829215"/>
                <a:chExt cx="1164966" cy="2898964"/>
              </a:xfrm>
            </p:grpSpPr>
            <p:grpSp>
              <p:nvGrpSpPr>
                <p:cNvPr id="145" name="Group 144">
                  <a:extLst>
                    <a:ext uri="{FF2B5EF4-FFF2-40B4-BE49-F238E27FC236}">
                      <a16:creationId xmlns:a16="http://schemas.microsoft.com/office/drawing/2014/main" id="{93858761-0F7A-4FBC-B3BA-D5C7C0D39BD3}"/>
                    </a:ext>
                  </a:extLst>
                </p:cNvPr>
                <p:cNvGrpSpPr/>
                <p:nvPr/>
              </p:nvGrpSpPr>
              <p:grpSpPr>
                <a:xfrm>
                  <a:off x="5844281" y="2829215"/>
                  <a:ext cx="1164966" cy="2898964"/>
                  <a:chOff x="195127" y="3014078"/>
                  <a:chExt cx="1164966" cy="2898964"/>
                </a:xfrm>
              </p:grpSpPr>
              <p:sp>
                <p:nvSpPr>
                  <p:cNvPr id="146" name="Rectangle: Rounded Corners 145">
                    <a:extLst>
                      <a:ext uri="{FF2B5EF4-FFF2-40B4-BE49-F238E27FC236}">
                        <a16:creationId xmlns:a16="http://schemas.microsoft.com/office/drawing/2014/main" id="{9886C2E0-3A98-40CD-9D94-8E980139DBAD}"/>
                      </a:ext>
                    </a:extLst>
                  </p:cNvPr>
                  <p:cNvSpPr/>
                  <p:nvPr/>
                </p:nvSpPr>
                <p:spPr bwMode="gray">
                  <a:xfrm>
                    <a:off x="195127" y="3014078"/>
                    <a:ext cx="1164966" cy="28989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pic>
                <p:nvPicPr>
                  <p:cNvPr id="147" name="Picture 146">
                    <a:extLst>
                      <a:ext uri="{FF2B5EF4-FFF2-40B4-BE49-F238E27FC236}">
                        <a16:creationId xmlns:a16="http://schemas.microsoft.com/office/drawing/2014/main" id="{46E260DA-7766-480A-84A3-83E3E6CEEAE8}"/>
                      </a:ext>
                    </a:extLst>
                  </p:cNvPr>
                  <p:cNvPicPr preferRelativeResize="0">
                    <a:picLocks noChangeAspect="1"/>
                  </p:cNvPicPr>
                  <p:nvPr/>
                </p:nvPicPr>
                <p:blipFill>
                  <a:blip r:embed="rId3"/>
                  <a:stretch>
                    <a:fillRect/>
                  </a:stretch>
                </p:blipFill>
                <p:spPr>
                  <a:xfrm>
                    <a:off x="786983" y="4276920"/>
                    <a:ext cx="501201" cy="469143"/>
                  </a:xfrm>
                  <a:prstGeom prst="rect">
                    <a:avLst/>
                  </a:prstGeom>
                </p:spPr>
              </p:pic>
              <p:pic>
                <p:nvPicPr>
                  <p:cNvPr id="155" name="Picture 154">
                    <a:extLst>
                      <a:ext uri="{FF2B5EF4-FFF2-40B4-BE49-F238E27FC236}">
                        <a16:creationId xmlns:a16="http://schemas.microsoft.com/office/drawing/2014/main" id="{2DF789DF-236F-4067-9A83-E426D427A041}"/>
                      </a:ext>
                    </a:extLst>
                  </p:cNvPr>
                  <p:cNvPicPr preferRelativeResize="0">
                    <a:picLocks/>
                  </p:cNvPicPr>
                  <p:nvPr/>
                </p:nvPicPr>
                <p:blipFill>
                  <a:blip r:embed="rId4"/>
                  <a:stretch>
                    <a:fillRect/>
                  </a:stretch>
                </p:blipFill>
                <p:spPr>
                  <a:xfrm>
                    <a:off x="244202" y="4277338"/>
                    <a:ext cx="501201" cy="469143"/>
                  </a:xfrm>
                  <a:prstGeom prst="rect">
                    <a:avLst/>
                  </a:prstGeom>
                </p:spPr>
              </p:pic>
              <p:pic>
                <p:nvPicPr>
                  <p:cNvPr id="156" name="Picture 155">
                    <a:extLst>
                      <a:ext uri="{FF2B5EF4-FFF2-40B4-BE49-F238E27FC236}">
                        <a16:creationId xmlns:a16="http://schemas.microsoft.com/office/drawing/2014/main" id="{9EAD17B2-8C8C-449F-8C89-1C9E68C6E485}"/>
                      </a:ext>
                    </a:extLst>
                  </p:cNvPr>
                  <p:cNvPicPr preferRelativeResize="0">
                    <a:picLocks noChangeAspect="1"/>
                  </p:cNvPicPr>
                  <p:nvPr/>
                </p:nvPicPr>
                <p:blipFill>
                  <a:blip r:embed="rId5"/>
                  <a:stretch>
                    <a:fillRect/>
                  </a:stretch>
                </p:blipFill>
                <p:spPr>
                  <a:xfrm>
                    <a:off x="251284" y="3712425"/>
                    <a:ext cx="501201" cy="467351"/>
                  </a:xfrm>
                  <a:prstGeom prst="rect">
                    <a:avLst/>
                  </a:prstGeom>
                </p:spPr>
              </p:pic>
              <p:pic>
                <p:nvPicPr>
                  <p:cNvPr id="159" name="Picture 158">
                    <a:extLst>
                      <a:ext uri="{FF2B5EF4-FFF2-40B4-BE49-F238E27FC236}">
                        <a16:creationId xmlns:a16="http://schemas.microsoft.com/office/drawing/2014/main" id="{5630FBE8-EC5D-40E9-89D2-7E5BB782DD3C}"/>
                      </a:ext>
                    </a:extLst>
                  </p:cNvPr>
                  <p:cNvPicPr preferRelativeResize="0">
                    <a:picLocks noChangeAspect="1"/>
                  </p:cNvPicPr>
                  <p:nvPr/>
                </p:nvPicPr>
                <p:blipFill>
                  <a:blip r:embed="rId7"/>
                  <a:stretch>
                    <a:fillRect/>
                  </a:stretch>
                </p:blipFill>
                <p:spPr>
                  <a:xfrm>
                    <a:off x="258871" y="3177026"/>
                    <a:ext cx="501201" cy="469143"/>
                  </a:xfrm>
                  <a:prstGeom prst="rect">
                    <a:avLst/>
                  </a:prstGeom>
                </p:spPr>
              </p:pic>
            </p:grpSp>
            <p:pic>
              <p:nvPicPr>
                <p:cNvPr id="47" name="Picture 46">
                  <a:extLst>
                    <a:ext uri="{FF2B5EF4-FFF2-40B4-BE49-F238E27FC236}">
                      <a16:creationId xmlns:a16="http://schemas.microsoft.com/office/drawing/2014/main" id="{C641EC64-7524-4EE2-84A6-B65262331B9C}"/>
                    </a:ext>
                  </a:extLst>
                </p:cNvPr>
                <p:cNvPicPr preferRelativeResize="0">
                  <a:picLocks noChangeAspect="1"/>
                </p:cNvPicPr>
                <p:nvPr/>
              </p:nvPicPr>
              <p:blipFill>
                <a:blip r:embed="rId8"/>
                <a:stretch>
                  <a:fillRect/>
                </a:stretch>
              </p:blipFill>
              <p:spPr>
                <a:xfrm>
                  <a:off x="5900438" y="4626264"/>
                  <a:ext cx="501201" cy="467351"/>
                </a:xfrm>
                <a:prstGeom prst="rect">
                  <a:avLst/>
                </a:prstGeom>
              </p:spPr>
            </p:pic>
            <p:pic>
              <p:nvPicPr>
                <p:cNvPr id="31" name="Picture 30">
                  <a:extLst>
                    <a:ext uri="{FF2B5EF4-FFF2-40B4-BE49-F238E27FC236}">
                      <a16:creationId xmlns:a16="http://schemas.microsoft.com/office/drawing/2014/main" id="{3FB9E904-47C7-4E02-BB5A-6A5A0B49D80D}"/>
                    </a:ext>
                  </a:extLst>
                </p:cNvPr>
                <p:cNvPicPr preferRelativeResize="0">
                  <a:picLocks noChangeAspect="1"/>
                </p:cNvPicPr>
                <p:nvPr/>
              </p:nvPicPr>
              <p:blipFill>
                <a:blip r:embed="rId9"/>
                <a:stretch>
                  <a:fillRect/>
                </a:stretch>
              </p:blipFill>
              <p:spPr>
                <a:xfrm>
                  <a:off x="6442539" y="4627870"/>
                  <a:ext cx="501201" cy="467351"/>
                </a:xfrm>
                <a:prstGeom prst="rect">
                  <a:avLst/>
                </a:prstGeom>
              </p:spPr>
            </p:pic>
          </p:grpSp>
        </p:grpSp>
        <p:sp>
          <p:nvSpPr>
            <p:cNvPr id="51" name="Textfeld 50">
              <a:extLst>
                <a:ext uri="{FF2B5EF4-FFF2-40B4-BE49-F238E27FC236}">
                  <a16:creationId xmlns:a16="http://schemas.microsoft.com/office/drawing/2014/main" id="{8CCA76C3-0227-41C0-BEA1-C5FB03650971}"/>
                </a:ext>
              </a:extLst>
            </p:cNvPr>
            <p:cNvSpPr txBox="1"/>
            <p:nvPr/>
          </p:nvSpPr>
          <p:spPr bwMode="gray">
            <a:xfrm>
              <a:off x="6025737" y="1898817"/>
              <a:ext cx="3048700" cy="11158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422"/>
                  </a:solidFill>
                  <a:effectLst/>
                  <a:uLnTx/>
                  <a:uFillTx/>
                  <a:latin typeface="Arial"/>
                  <a:cs typeface="Arial"/>
                </a:rPr>
                <a:t>Advanced hybrid trial</a:t>
              </a:r>
              <a:br>
                <a:rPr kumimoji="0" lang="en-US" sz="1800" b="1" i="0" u="none" strike="noStrike" kern="1200" cap="none" spc="0" normalizeH="0" baseline="0" noProof="0">
                  <a:ln>
                    <a:noFill/>
                  </a:ln>
                  <a:solidFill>
                    <a:srgbClr val="004422"/>
                  </a:solidFill>
                  <a:effectLst/>
                  <a:uLnTx/>
                  <a:uFillTx/>
                  <a:latin typeface="Arial"/>
                  <a:cs typeface="Arial"/>
                </a:rPr>
              </a:br>
              <a:r>
                <a:rPr kumimoji="0" lang="en-US" sz="1400" b="0" i="0" u="none" strike="noStrike" kern="1200" cap="none" spc="0" normalizeH="0" baseline="0" noProof="0">
                  <a:ln>
                    <a:noFill/>
                  </a:ln>
                  <a:solidFill>
                    <a:srgbClr val="004422"/>
                  </a:solidFill>
                  <a:effectLst/>
                  <a:uLnTx/>
                  <a:uFillTx/>
                  <a:latin typeface="Arial"/>
                  <a:cs typeface="Arial"/>
                </a:rPr>
                <a:t>Some on-site visits replaced with remote visits, plus other DCT components</a:t>
              </a:r>
              <a:endParaRPr kumimoji="0" lang="en-US" sz="1800" b="0" i="0" u="none" strike="noStrike" kern="1200" cap="none" spc="0" normalizeH="0" baseline="0" noProof="0">
                <a:ln>
                  <a:noFill/>
                </a:ln>
                <a:solidFill>
                  <a:srgbClr val="004422"/>
                </a:solidFill>
                <a:effectLst/>
                <a:uLnTx/>
                <a:uFillTx/>
                <a:latin typeface="Arial"/>
                <a:cs typeface="Arial"/>
              </a:endParaRPr>
            </a:p>
          </p:txBody>
        </p:sp>
      </p:grpSp>
      <p:pic>
        <p:nvPicPr>
          <p:cNvPr id="87" name="Picture 86" descr="Icon&#10;&#10;Description automatically generated">
            <a:extLst>
              <a:ext uri="{FF2B5EF4-FFF2-40B4-BE49-F238E27FC236}">
                <a16:creationId xmlns:a16="http://schemas.microsoft.com/office/drawing/2014/main" id="{99040051-5255-42D5-99F1-31335238B848}"/>
              </a:ext>
            </a:extLst>
          </p:cNvPr>
          <p:cNvPicPr>
            <a:picLocks noChangeAspect="1"/>
          </p:cNvPicPr>
          <p:nvPr/>
        </p:nvPicPr>
        <p:blipFill>
          <a:blip r:embed="rId10"/>
          <a:stretch>
            <a:fillRect/>
          </a:stretch>
        </p:blipFill>
        <p:spPr>
          <a:xfrm>
            <a:off x="3929093" y="3254417"/>
            <a:ext cx="457936" cy="457200"/>
          </a:xfrm>
          <a:prstGeom prst="rect">
            <a:avLst/>
          </a:prstGeom>
        </p:spPr>
      </p:pic>
      <p:pic>
        <p:nvPicPr>
          <p:cNvPr id="89" name="Picture 88" descr="Icon&#10;&#10;Description automatically generated">
            <a:extLst>
              <a:ext uri="{FF2B5EF4-FFF2-40B4-BE49-F238E27FC236}">
                <a16:creationId xmlns:a16="http://schemas.microsoft.com/office/drawing/2014/main" id="{D8A0C753-8588-4C0B-B1F3-09A946A3DF51}"/>
              </a:ext>
            </a:extLst>
          </p:cNvPr>
          <p:cNvPicPr>
            <a:picLocks noChangeAspect="1"/>
          </p:cNvPicPr>
          <p:nvPr/>
        </p:nvPicPr>
        <p:blipFill>
          <a:blip r:embed="rId10"/>
          <a:stretch>
            <a:fillRect/>
          </a:stretch>
        </p:blipFill>
        <p:spPr>
          <a:xfrm>
            <a:off x="9982840" y="3265346"/>
            <a:ext cx="457936" cy="457200"/>
          </a:xfrm>
          <a:prstGeom prst="rect">
            <a:avLst/>
          </a:prstGeom>
        </p:spPr>
      </p:pic>
      <p:grpSp>
        <p:nvGrpSpPr>
          <p:cNvPr id="12" name="Group 11">
            <a:extLst>
              <a:ext uri="{FF2B5EF4-FFF2-40B4-BE49-F238E27FC236}">
                <a16:creationId xmlns:a16="http://schemas.microsoft.com/office/drawing/2014/main" id="{94DC17D1-EFD7-4B7D-A045-0FA6EB5064A4}"/>
              </a:ext>
            </a:extLst>
          </p:cNvPr>
          <p:cNvGrpSpPr/>
          <p:nvPr/>
        </p:nvGrpSpPr>
        <p:grpSpPr>
          <a:xfrm>
            <a:off x="547818" y="2862653"/>
            <a:ext cx="2139520" cy="3432213"/>
            <a:chOff x="547818" y="3055154"/>
            <a:chExt cx="2139520" cy="3312608"/>
          </a:xfrm>
        </p:grpSpPr>
        <p:sp>
          <p:nvSpPr>
            <p:cNvPr id="96" name="Rectangle: Rounded Corners 95">
              <a:extLst>
                <a:ext uri="{FF2B5EF4-FFF2-40B4-BE49-F238E27FC236}">
                  <a16:creationId xmlns:a16="http://schemas.microsoft.com/office/drawing/2014/main" id="{773DE9C5-F678-457A-B5C6-D6A9C0FF1EA9}"/>
                </a:ext>
              </a:extLst>
            </p:cNvPr>
            <p:cNvSpPr/>
            <p:nvPr/>
          </p:nvSpPr>
          <p:spPr bwMode="gray">
            <a:xfrm>
              <a:off x="547818" y="3055154"/>
              <a:ext cx="2139520" cy="331260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grpSp>
          <p:nvGrpSpPr>
            <p:cNvPr id="11" name="Group 10">
              <a:extLst>
                <a:ext uri="{FF2B5EF4-FFF2-40B4-BE49-F238E27FC236}">
                  <a16:creationId xmlns:a16="http://schemas.microsoft.com/office/drawing/2014/main" id="{3DACCCCD-F970-49FB-87B7-0ECEA98F5F71}"/>
                </a:ext>
              </a:extLst>
            </p:cNvPr>
            <p:cNvGrpSpPr/>
            <p:nvPr/>
          </p:nvGrpSpPr>
          <p:grpSpPr>
            <a:xfrm>
              <a:off x="1336044" y="3446917"/>
              <a:ext cx="1291453" cy="2534722"/>
              <a:chOff x="1336044" y="3446917"/>
              <a:chExt cx="1291453" cy="2534722"/>
            </a:xfrm>
          </p:grpSpPr>
          <p:sp>
            <p:nvSpPr>
              <p:cNvPr id="97" name="Rectangle: Rounded Corners 96">
                <a:extLst>
                  <a:ext uri="{FF2B5EF4-FFF2-40B4-BE49-F238E27FC236}">
                    <a16:creationId xmlns:a16="http://schemas.microsoft.com/office/drawing/2014/main" id="{03695204-7B4A-42FA-AB42-55C205903B42}"/>
                  </a:ext>
                </a:extLst>
              </p:cNvPr>
              <p:cNvSpPr/>
              <p:nvPr/>
            </p:nvSpPr>
            <p:spPr bwMode="gray">
              <a:xfrm>
                <a:off x="1346754" y="3446917"/>
                <a:ext cx="1280741" cy="369507"/>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98" name="Rectangle: Rounded Corners 97">
                <a:extLst>
                  <a:ext uri="{FF2B5EF4-FFF2-40B4-BE49-F238E27FC236}">
                    <a16:creationId xmlns:a16="http://schemas.microsoft.com/office/drawing/2014/main" id="{160E5700-25F4-4ECC-992E-CB8759F147B6}"/>
                  </a:ext>
                </a:extLst>
              </p:cNvPr>
              <p:cNvSpPr/>
              <p:nvPr/>
            </p:nvSpPr>
            <p:spPr bwMode="gray">
              <a:xfrm>
                <a:off x="1346755" y="4016740"/>
                <a:ext cx="1280741" cy="369507"/>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99" name="Rectangle: Rounded Corners 98">
                <a:extLst>
                  <a:ext uri="{FF2B5EF4-FFF2-40B4-BE49-F238E27FC236}">
                    <a16:creationId xmlns:a16="http://schemas.microsoft.com/office/drawing/2014/main" id="{4EB4DFCC-E3A8-4AD7-9326-676565FF6115}"/>
                  </a:ext>
                </a:extLst>
              </p:cNvPr>
              <p:cNvSpPr/>
              <p:nvPr/>
            </p:nvSpPr>
            <p:spPr bwMode="gray">
              <a:xfrm>
                <a:off x="1346755" y="4542916"/>
                <a:ext cx="1280741" cy="369507"/>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100" name="Rectangle: Rounded Corners 99">
                <a:extLst>
                  <a:ext uri="{FF2B5EF4-FFF2-40B4-BE49-F238E27FC236}">
                    <a16:creationId xmlns:a16="http://schemas.microsoft.com/office/drawing/2014/main" id="{37F073D7-4D53-4413-A415-0516939CC5F0}"/>
                  </a:ext>
                </a:extLst>
              </p:cNvPr>
              <p:cNvSpPr/>
              <p:nvPr/>
            </p:nvSpPr>
            <p:spPr bwMode="gray">
              <a:xfrm>
                <a:off x="1346756" y="5056890"/>
                <a:ext cx="1280741" cy="369507"/>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sp>
            <p:nvSpPr>
              <p:cNvPr id="101" name="Rectangle: Rounded Corners 100">
                <a:extLst>
                  <a:ext uri="{FF2B5EF4-FFF2-40B4-BE49-F238E27FC236}">
                    <a16:creationId xmlns:a16="http://schemas.microsoft.com/office/drawing/2014/main" id="{8CDE9FD0-2738-4FA8-AFCA-6F1C34CF7550}"/>
                  </a:ext>
                </a:extLst>
              </p:cNvPr>
              <p:cNvSpPr/>
              <p:nvPr/>
            </p:nvSpPr>
            <p:spPr bwMode="gray">
              <a:xfrm>
                <a:off x="1336044" y="5612132"/>
                <a:ext cx="1280741" cy="369507"/>
              </a:xfrm>
              <a:prstGeom prst="roundRect">
                <a:avLst/>
              </a:prstGeom>
              <a:solidFill>
                <a:schemeClr val="accent1">
                  <a:lumMod val="90000"/>
                  <a:lumOff val="1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a:cs typeface="Arial"/>
                  </a:rPr>
                  <a:t>On-site Visit</a:t>
                </a:r>
                <a:endParaRPr kumimoji="0" lang="en-US" sz="1400" b="0" i="0" u="none" strike="noStrike" kern="1200" cap="none" spc="0" normalizeH="0" baseline="0" noProof="0">
                  <a:ln>
                    <a:noFill/>
                  </a:ln>
                  <a:solidFill>
                    <a:srgbClr val="FFFFFF"/>
                  </a:solidFill>
                  <a:effectLst/>
                  <a:uLnTx/>
                  <a:uFillTx/>
                  <a:latin typeface="Arial"/>
                  <a:cs typeface="Arial"/>
                </a:endParaRPr>
              </a:p>
            </p:txBody>
          </p:sp>
        </p:grpSp>
        <p:grpSp>
          <p:nvGrpSpPr>
            <p:cNvPr id="9" name="Group 8">
              <a:extLst>
                <a:ext uri="{FF2B5EF4-FFF2-40B4-BE49-F238E27FC236}">
                  <a16:creationId xmlns:a16="http://schemas.microsoft.com/office/drawing/2014/main" id="{1F50FBDA-6472-453F-BBC2-2280FECB8D45}"/>
                </a:ext>
              </a:extLst>
            </p:cNvPr>
            <p:cNvGrpSpPr/>
            <p:nvPr/>
          </p:nvGrpSpPr>
          <p:grpSpPr>
            <a:xfrm>
              <a:off x="616604" y="3316449"/>
              <a:ext cx="632463" cy="2705016"/>
              <a:chOff x="616604" y="3316449"/>
              <a:chExt cx="632463" cy="2705016"/>
            </a:xfrm>
          </p:grpSpPr>
          <p:sp>
            <p:nvSpPr>
              <p:cNvPr id="94" name="Rectangle: Rounded Corners 93">
                <a:extLst>
                  <a:ext uri="{FF2B5EF4-FFF2-40B4-BE49-F238E27FC236}">
                    <a16:creationId xmlns:a16="http://schemas.microsoft.com/office/drawing/2014/main" id="{0A5D2666-5CA9-466A-9CD1-BB37CE295917}"/>
                  </a:ext>
                </a:extLst>
              </p:cNvPr>
              <p:cNvSpPr/>
              <p:nvPr/>
            </p:nvSpPr>
            <p:spPr bwMode="gray">
              <a:xfrm>
                <a:off x="616604" y="3316449"/>
                <a:ext cx="632463" cy="27050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pic>
            <p:nvPicPr>
              <p:cNvPr id="95" name="Picture 94">
                <a:extLst>
                  <a:ext uri="{FF2B5EF4-FFF2-40B4-BE49-F238E27FC236}">
                    <a16:creationId xmlns:a16="http://schemas.microsoft.com/office/drawing/2014/main" id="{35D090D0-C228-48B8-ABC0-204F5A70B551}"/>
                  </a:ext>
                </a:extLst>
              </p:cNvPr>
              <p:cNvPicPr preferRelativeResize="0">
                <a:picLocks noChangeAspect="1"/>
              </p:cNvPicPr>
              <p:nvPr/>
            </p:nvPicPr>
            <p:blipFill>
              <a:blip r:embed="rId6"/>
              <a:stretch>
                <a:fillRect/>
              </a:stretch>
            </p:blipFill>
            <p:spPr>
              <a:xfrm>
                <a:off x="683648" y="3810780"/>
                <a:ext cx="458919" cy="457200"/>
              </a:xfrm>
              <a:prstGeom prst="rect">
                <a:avLst/>
              </a:prstGeom>
            </p:spPr>
          </p:pic>
          <p:pic>
            <p:nvPicPr>
              <p:cNvPr id="14" name="Picture 13" descr="Icon&#10;&#10;Description automatically generated">
                <a:extLst>
                  <a:ext uri="{FF2B5EF4-FFF2-40B4-BE49-F238E27FC236}">
                    <a16:creationId xmlns:a16="http://schemas.microsoft.com/office/drawing/2014/main" id="{2720856F-BC34-434E-8894-F29824C5C2CD}"/>
                  </a:ext>
                </a:extLst>
              </p:cNvPr>
              <p:cNvPicPr>
                <a:picLocks noChangeAspect="1"/>
              </p:cNvPicPr>
              <p:nvPr/>
            </p:nvPicPr>
            <p:blipFill>
              <a:blip r:embed="rId11"/>
              <a:stretch>
                <a:fillRect/>
              </a:stretch>
            </p:blipFill>
            <p:spPr>
              <a:xfrm>
                <a:off x="689470" y="4941233"/>
                <a:ext cx="457200" cy="457200"/>
              </a:xfrm>
              <a:prstGeom prst="rect">
                <a:avLst/>
              </a:prstGeom>
            </p:spPr>
          </p:pic>
        </p:grpSp>
      </p:grpSp>
      <p:pic>
        <p:nvPicPr>
          <p:cNvPr id="104" name="Picture 103" descr="Icon&#10;&#10;Description automatically generated">
            <a:extLst>
              <a:ext uri="{FF2B5EF4-FFF2-40B4-BE49-F238E27FC236}">
                <a16:creationId xmlns:a16="http://schemas.microsoft.com/office/drawing/2014/main" id="{041E47A4-C4EE-455D-B8A9-69F9B7833817}"/>
              </a:ext>
            </a:extLst>
          </p:cNvPr>
          <p:cNvPicPr>
            <a:picLocks noChangeAspect="1"/>
          </p:cNvPicPr>
          <p:nvPr/>
        </p:nvPicPr>
        <p:blipFill>
          <a:blip r:embed="rId10"/>
          <a:stretch>
            <a:fillRect/>
          </a:stretch>
        </p:blipFill>
        <p:spPr>
          <a:xfrm>
            <a:off x="6939699" y="3290870"/>
            <a:ext cx="457936" cy="457200"/>
          </a:xfrm>
          <a:prstGeom prst="rect">
            <a:avLst/>
          </a:prstGeom>
        </p:spPr>
      </p:pic>
      <p:pic>
        <p:nvPicPr>
          <p:cNvPr id="105" name="Picture 104">
            <a:extLst>
              <a:ext uri="{FF2B5EF4-FFF2-40B4-BE49-F238E27FC236}">
                <a16:creationId xmlns:a16="http://schemas.microsoft.com/office/drawing/2014/main" id="{2CBD1F10-8A32-439E-815A-C46018C7C399}"/>
              </a:ext>
            </a:extLst>
          </p:cNvPr>
          <p:cNvPicPr>
            <a:picLocks noChangeAspect="1"/>
          </p:cNvPicPr>
          <p:nvPr/>
        </p:nvPicPr>
        <p:blipFill>
          <a:blip r:embed="rId12"/>
          <a:stretch>
            <a:fillRect/>
          </a:stretch>
        </p:blipFill>
        <p:spPr>
          <a:xfrm>
            <a:off x="9486794" y="5398419"/>
            <a:ext cx="457200" cy="457200"/>
          </a:xfrm>
          <a:prstGeom prst="rect">
            <a:avLst/>
          </a:prstGeom>
        </p:spPr>
      </p:pic>
      <p:pic>
        <p:nvPicPr>
          <p:cNvPr id="102" name="Picture 101" descr="Icon&#10;&#10;Description automatically generated">
            <a:extLst>
              <a:ext uri="{FF2B5EF4-FFF2-40B4-BE49-F238E27FC236}">
                <a16:creationId xmlns:a16="http://schemas.microsoft.com/office/drawing/2014/main" id="{29009586-0D6C-4653-9188-5A594C55B1AC}"/>
              </a:ext>
            </a:extLst>
          </p:cNvPr>
          <p:cNvPicPr>
            <a:picLocks noChangeAspect="1"/>
          </p:cNvPicPr>
          <p:nvPr/>
        </p:nvPicPr>
        <p:blipFill>
          <a:blip r:embed="rId11"/>
          <a:stretch>
            <a:fillRect/>
          </a:stretch>
        </p:blipFill>
        <p:spPr>
          <a:xfrm>
            <a:off x="6940435" y="3813763"/>
            <a:ext cx="457200" cy="457200"/>
          </a:xfrm>
          <a:prstGeom prst="rect">
            <a:avLst/>
          </a:prstGeom>
        </p:spPr>
      </p:pic>
      <p:pic>
        <p:nvPicPr>
          <p:cNvPr id="10" name="Picture 9" descr="Graphical user interface, icon&#10;&#10;Description automatically generated">
            <a:extLst>
              <a:ext uri="{FF2B5EF4-FFF2-40B4-BE49-F238E27FC236}">
                <a16:creationId xmlns:a16="http://schemas.microsoft.com/office/drawing/2014/main" id="{78E35235-1667-4E0F-8F42-BC9E848D8C26}"/>
              </a:ext>
            </a:extLst>
          </p:cNvPr>
          <p:cNvPicPr>
            <a:picLocks noChangeAspect="1"/>
          </p:cNvPicPr>
          <p:nvPr/>
        </p:nvPicPr>
        <p:blipFill>
          <a:blip r:embed="rId13"/>
          <a:stretch>
            <a:fillRect/>
          </a:stretch>
        </p:blipFill>
        <p:spPr>
          <a:xfrm>
            <a:off x="9983576" y="5393563"/>
            <a:ext cx="457200" cy="457200"/>
          </a:xfrm>
          <a:prstGeom prst="rect">
            <a:avLst/>
          </a:prstGeom>
        </p:spPr>
      </p:pic>
    </p:spTree>
    <p:extLst>
      <p:ext uri="{BB962C8B-B14F-4D97-AF65-F5344CB8AC3E}">
        <p14:creationId xmlns:p14="http://schemas.microsoft.com/office/powerpoint/2010/main" val="39213174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4">
            <a:extLst>
              <a:ext uri="{FF2B5EF4-FFF2-40B4-BE49-F238E27FC236}">
                <a16:creationId xmlns:a16="http://schemas.microsoft.com/office/drawing/2014/main" id="{54B7C5AE-94F4-4E4E-AFD2-0A6651646DF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effectLst/>
                <a:uLnTx/>
                <a:uFillTx/>
                <a:latin typeface="Arial"/>
                <a:cs typeface="Arial"/>
              </a:rPr>
              <a:t>/// Intro to DCT DACH Symposium /// May 2022 </a:t>
            </a:r>
            <a:endParaRPr kumimoji="0" lang="en-US" sz="700" b="0" i="0" u="none" strike="noStrike" kern="1200" cap="none" spc="0" normalizeH="0" baseline="0" noProof="0" dirty="0">
              <a:ln>
                <a:noFill/>
              </a:ln>
              <a:effectLst/>
              <a:uLnTx/>
              <a:uFillTx/>
              <a:latin typeface="Arial"/>
              <a:cs typeface="Arial"/>
            </a:endParaRPr>
          </a:p>
        </p:txBody>
      </p:sp>
      <p:sp>
        <p:nvSpPr>
          <p:cNvPr id="31" name="Slide Number Placeholder 5">
            <a:extLst>
              <a:ext uri="{FF2B5EF4-FFF2-40B4-BE49-F238E27FC236}">
                <a16:creationId xmlns:a16="http://schemas.microsoft.com/office/drawing/2014/main" id="{6A74BB8F-FA10-45C2-B8EB-6FDDCCB92C8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solidFill>
                  <a:srgbClr val="00BCFF"/>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a:ln>
                <a:noFill/>
              </a:ln>
              <a:solidFill>
                <a:srgbClr val="00BCFF"/>
              </a:solidFill>
              <a:effectLst/>
              <a:uLnTx/>
              <a:uFillTx/>
              <a:latin typeface="Arial"/>
              <a:cs typeface="Arial"/>
            </a:endParaRPr>
          </a:p>
        </p:txBody>
      </p:sp>
      <p:sp>
        <p:nvSpPr>
          <p:cNvPr id="33" name="Subtitle 2">
            <a:extLst>
              <a:ext uri="{FF2B5EF4-FFF2-40B4-BE49-F238E27FC236}">
                <a16:creationId xmlns:a16="http://schemas.microsoft.com/office/drawing/2014/main" id="{58EE7B1D-204B-40F2-AAC3-9F3B664E0F54}"/>
              </a:ext>
            </a:extLst>
          </p:cNvPr>
          <p:cNvSpPr txBox="1">
            <a:spLocks/>
          </p:cNvSpPr>
          <p:nvPr/>
        </p:nvSpPr>
        <p:spPr bwMode="gray">
          <a:xfrm>
            <a:off x="974672" y="1131289"/>
            <a:ext cx="10392764" cy="252000"/>
          </a:xfrm>
          <a:prstGeom prst="rect">
            <a:avLst/>
          </a:prstGeom>
        </p:spPr>
        <p:txBody>
          <a:bodyPr vert="horz" lIns="0" tIns="0" rIns="0" bIns="0" rtlCol="0" anchor="t">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2pPr>
            <a:lvl3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3pPr>
            <a:lvl4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4pPr>
            <a:lvl5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5pPr>
            <a:lvl6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6pPr>
            <a:lvl7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7pPr>
            <a:lvl8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8pPr>
            <a:lvl9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en-GB" sz="1800" b="0" i="0" u="none" strike="noStrike" kern="1200" cap="none" spc="0" normalizeH="0" baseline="0" noProof="0">
              <a:ln>
                <a:noFill/>
              </a:ln>
              <a:solidFill>
                <a:srgbClr val="10384F"/>
              </a:solidFill>
              <a:effectLst/>
              <a:uLnTx/>
              <a:uFillTx/>
              <a:latin typeface="Arial"/>
              <a:cs typeface="Arial"/>
            </a:endParaRPr>
          </a:p>
        </p:txBody>
      </p:sp>
      <p:sp>
        <p:nvSpPr>
          <p:cNvPr id="34" name="Title 1">
            <a:extLst>
              <a:ext uri="{FF2B5EF4-FFF2-40B4-BE49-F238E27FC236}">
                <a16:creationId xmlns:a16="http://schemas.microsoft.com/office/drawing/2014/main" id="{2D7C4CD8-44AF-461C-A7F2-BA7AC298C505}"/>
              </a:ext>
            </a:extLst>
          </p:cNvPr>
          <p:cNvSpPr txBox="1">
            <a:spLocks/>
          </p:cNvSpPr>
          <p:nvPr/>
        </p:nvSpPr>
        <p:spPr bwMode="gray">
          <a:xfrm>
            <a:off x="974672" y="282274"/>
            <a:ext cx="8269868" cy="864000"/>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10384F"/>
                </a:solidFill>
                <a:effectLst/>
                <a:uLnTx/>
                <a:uFillTx/>
                <a:latin typeface="Arial"/>
                <a:cs typeface="Arial"/>
              </a:rPr>
              <a:t>DCT components to configure more flexible, patient centric study designs</a:t>
            </a:r>
          </a:p>
        </p:txBody>
      </p:sp>
      <p:sp>
        <p:nvSpPr>
          <p:cNvPr id="29" name="Content Placeholder 5">
            <a:extLst>
              <a:ext uri="{FF2B5EF4-FFF2-40B4-BE49-F238E27FC236}">
                <a16:creationId xmlns:a16="http://schemas.microsoft.com/office/drawing/2014/main" id="{DF4FE997-54B6-4544-B53F-E4EF8059DDE2}"/>
              </a:ext>
            </a:extLst>
          </p:cNvPr>
          <p:cNvSpPr txBox="1">
            <a:spLocks/>
          </p:cNvSpPr>
          <p:nvPr>
            <p:custDataLst>
              <p:tags r:id="rId2"/>
            </p:custDataLst>
          </p:nvPr>
        </p:nvSpPr>
        <p:spPr bwMode="gray">
          <a:xfrm>
            <a:off x="981820" y="3287308"/>
            <a:ext cx="10798461" cy="3097860"/>
          </a:xfrm>
          <a:prstGeom prst="rect">
            <a:avLst/>
          </a:prstGeom>
        </p:spPr>
        <p:txBody>
          <a:bodyPr vert="horz" lIns="0" tIns="0" rIns="0" bIns="0" rtlCol="0" anchor="t">
            <a:noAutofit/>
          </a:bodyPr>
          <a:lstStyle>
            <a:lvl1pPr marL="270000" indent="-270000" algn="l" defTabSz="914400" rtl="0" eaLnBrk="1" latinLnBrk="0" hangingPunct="1">
              <a:buFontTx/>
              <a:buBlip>
                <a:blip r:embed="rId5"/>
              </a:buBlip>
            </a:lvl1pPr>
            <a:lvl2pPr marL="270000" indent="-270000" algn="l" defTabSz="914400" rtl="0" eaLnBrk="1" latinLnBrk="0" hangingPunct="1">
              <a:buFontTx/>
              <a:buBlip>
                <a:blip r:embed="rId5"/>
              </a:buBlip>
            </a:lvl2pPr>
            <a:lvl3pPr marL="540000" indent="-270000" algn="l" defTabSz="914400" rtl="0" eaLnBrk="1" latinLnBrk="0" hangingPunct="1">
              <a:buFontTx/>
              <a:buBlip>
                <a:blip r:embed="rId6"/>
              </a:buBlip>
            </a:lvl3pPr>
            <a:lvl4pPr marL="810000" indent="-270000" algn="l" defTabSz="914400" rtl="0" eaLnBrk="1" latinLnBrk="0" hangingPunct="1">
              <a:buFontTx/>
              <a:buBlip>
                <a:blip r:embed="rId7"/>
              </a:buBlip>
            </a:lvl4pPr>
            <a:lvl5pPr marL="1080000" indent="-270000" algn="l" defTabSz="914400" rtl="0" eaLnBrk="1" latinLnBrk="0" hangingPunct="1">
              <a:buFontTx/>
              <a:buBlip>
                <a:blip r:embed="rId8"/>
              </a:buBlip>
            </a:lvl5pPr>
            <a:lvl6pPr marL="1080000" indent="-270000" algn="l" defTabSz="914400" rtl="0" eaLnBrk="1" latinLnBrk="0" hangingPunct="1">
              <a:buFontTx/>
              <a:buBlip>
                <a:blip r:embed="rId8"/>
              </a:buBlip>
            </a:lvl6pPr>
            <a:lvl7pPr marL="1080000" indent="-270000" algn="l" defTabSz="914400" rtl="0" eaLnBrk="1" latinLnBrk="0" hangingPunct="1">
              <a:buFontTx/>
              <a:buBlip>
                <a:blip r:embed="rId8"/>
              </a:buBlip>
            </a:lvl7pPr>
            <a:lvl8pPr marL="1080000" indent="-270000" algn="l" defTabSz="914400" rtl="0" eaLnBrk="1" latinLnBrk="0" hangingPunct="1">
              <a:buFontTx/>
              <a:buBlip>
                <a:blip r:embed="rId8"/>
              </a:buBlip>
            </a:lvl8pPr>
            <a:lvl9pPr marL="1080000" indent="-270000" algn="l" defTabSz="914400" rtl="0" eaLnBrk="1" latinLnBrk="0" hangingPunct="1">
              <a:buFontTx/>
              <a:buBlip>
                <a:blip r:embed="rId8"/>
              </a:buBlip>
            </a:lvl9pPr>
          </a:lstStyle>
          <a:p>
            <a:pPr marL="270000" marR="0" lvl="0" indent="-270000" algn="l" defTabSz="914400" rtl="0" eaLnBrk="1" fontAlgn="auto" latinLnBrk="0" hangingPunct="1">
              <a:lnSpc>
                <a:spcPct val="125000"/>
              </a:lnSpc>
              <a:spcBef>
                <a:spcPts val="0"/>
              </a:spcBef>
              <a:spcAft>
                <a:spcPts val="0"/>
              </a:spcAft>
              <a:buClrTx/>
              <a:buSzTx/>
              <a:buFontTx/>
              <a:buBlip>
                <a:blip r:embed="rId5"/>
              </a:buBlip>
              <a:tabLst/>
              <a:defRPr/>
            </a:pPr>
            <a:endParaRPr kumimoji="0" lang="en-US" sz="1800" b="0" i="0" u="none" strike="noStrike" kern="1200" cap="none" spc="0" normalizeH="0" baseline="0" noProof="0" dirty="0">
              <a:ln>
                <a:noFill/>
              </a:ln>
              <a:solidFill>
                <a:srgbClr val="10384F"/>
              </a:solidFill>
              <a:effectLst/>
              <a:uLnTx/>
              <a:uFillTx/>
              <a:latin typeface="Arial"/>
              <a:cs typeface="Arial"/>
            </a:endParaRPr>
          </a:p>
          <a:p>
            <a:pPr marL="270000" marR="0" lvl="0" indent="-270000" algn="l" defTabSz="914400" rtl="0" eaLnBrk="1" fontAlgn="auto" latinLnBrk="0" hangingPunct="1">
              <a:lnSpc>
                <a:spcPct val="125000"/>
              </a:lnSpc>
              <a:spcBef>
                <a:spcPts val="0"/>
              </a:spcBef>
              <a:spcAft>
                <a:spcPts val="0"/>
              </a:spcAft>
              <a:buClrTx/>
              <a:buSzTx/>
              <a:buFontTx/>
              <a:buBlip>
                <a:blip r:embed="rId5"/>
              </a:buBlip>
              <a:tabLst/>
              <a:defRPr/>
            </a:pPr>
            <a:r>
              <a:rPr kumimoji="0" lang="en-US" sz="1800" b="1" i="0" u="none" strike="noStrike" kern="1200" cap="none" spc="0" normalizeH="0" baseline="0" noProof="0" dirty="0">
                <a:ln>
                  <a:noFill/>
                </a:ln>
                <a:solidFill>
                  <a:srgbClr val="10384F"/>
                </a:solidFill>
                <a:effectLst/>
                <a:uLnTx/>
                <a:uFillTx/>
                <a:latin typeface="Arial"/>
                <a:cs typeface="Arial"/>
              </a:rPr>
              <a:t>Anything new here?</a:t>
            </a:r>
          </a:p>
          <a:p>
            <a:pPr marL="270000" marR="0" lvl="0" indent="-270000" algn="l" defTabSz="914400" rtl="0" eaLnBrk="1" fontAlgn="auto" latinLnBrk="0" hangingPunct="1">
              <a:lnSpc>
                <a:spcPct val="125000"/>
              </a:lnSpc>
              <a:spcBef>
                <a:spcPts val="0"/>
              </a:spcBef>
              <a:spcAft>
                <a:spcPts val="0"/>
              </a:spcAft>
              <a:buClrTx/>
              <a:buSzTx/>
              <a:buFontTx/>
              <a:buBlip>
                <a:blip r:embed="rId5"/>
              </a:buBlip>
              <a:tabLst/>
              <a:defRPr/>
            </a:pPr>
            <a:r>
              <a:rPr lang="en-US" dirty="0">
                <a:solidFill>
                  <a:srgbClr val="10384F"/>
                </a:solidFill>
                <a:latin typeface="Arial"/>
                <a:cs typeface="Arial"/>
              </a:rPr>
              <a:t>Not very much, Telemedicine and ePRO is known since the 90-ies already….</a:t>
            </a:r>
            <a:endParaRPr kumimoji="0" lang="en-US" sz="1800" b="0" i="0" u="none" strike="noStrike" kern="1200" cap="none" spc="0" normalizeH="0" baseline="0" noProof="0" dirty="0">
              <a:ln>
                <a:noFill/>
              </a:ln>
              <a:solidFill>
                <a:srgbClr val="10384F"/>
              </a:solidFill>
              <a:effectLst/>
              <a:uLnTx/>
              <a:uFillTx/>
              <a:latin typeface="Arial"/>
              <a:cs typeface="Arial"/>
            </a:endParaRPr>
          </a:p>
        </p:txBody>
      </p:sp>
      <p:pic>
        <p:nvPicPr>
          <p:cNvPr id="16" name="Picture 15" descr="A picture containing chart&#10;&#10;Description automatically generated">
            <a:extLst>
              <a:ext uri="{FF2B5EF4-FFF2-40B4-BE49-F238E27FC236}">
                <a16:creationId xmlns:a16="http://schemas.microsoft.com/office/drawing/2014/main" id="{ED9D2CB0-AEDF-4624-B15F-5A99235D2C53}"/>
              </a:ext>
            </a:extLst>
          </p:cNvPr>
          <p:cNvPicPr>
            <a:picLocks noChangeAspect="1"/>
          </p:cNvPicPr>
          <p:nvPr/>
        </p:nvPicPr>
        <p:blipFill>
          <a:blip r:embed="rId9"/>
          <a:stretch>
            <a:fillRect/>
          </a:stretch>
        </p:blipFill>
        <p:spPr>
          <a:xfrm>
            <a:off x="974672" y="1469790"/>
            <a:ext cx="10670316" cy="1671254"/>
          </a:xfrm>
          <a:prstGeom prst="rect">
            <a:avLst/>
          </a:prstGeom>
        </p:spPr>
      </p:pic>
    </p:spTree>
    <p:custDataLst>
      <p:tags r:id="rId1"/>
    </p:custDataLst>
    <p:extLst>
      <p:ext uri="{BB962C8B-B14F-4D97-AF65-F5344CB8AC3E}">
        <p14:creationId xmlns:p14="http://schemas.microsoft.com/office/powerpoint/2010/main" val="196031730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BBD03-DACB-49F7-8B5C-77C3A8F32817}"/>
              </a:ext>
            </a:extLst>
          </p:cNvPr>
          <p:cNvSpPr txBox="1"/>
          <p:nvPr/>
        </p:nvSpPr>
        <p:spPr>
          <a:xfrm>
            <a:off x="736681" y="2467975"/>
            <a:ext cx="4412873" cy="175407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altLang="ko-KR" sz="5399" b="1" i="0" u="none" strike="noStrike" kern="1200" cap="none" spc="0" normalizeH="0" baseline="0" noProof="0">
                <a:ln>
                  <a:noFill/>
                </a:ln>
                <a:solidFill>
                  <a:srgbClr val="89D329"/>
                </a:solidFill>
                <a:effectLst/>
                <a:uLnTx/>
                <a:uFillTx/>
                <a:latin typeface="Century Gothic" panose="020B0502020202020204" pitchFamily="34" charset="0"/>
                <a:cs typeface="Arial" pitchFamily="34" charset="0"/>
              </a:rPr>
              <a:t>Potential Benefits</a:t>
            </a:r>
            <a:endParaRPr kumimoji="0" lang="ko-KR" altLang="en-US" sz="5399" b="1" i="0" u="none" strike="noStrike" kern="1200" cap="none" spc="0" normalizeH="0" baseline="0" noProof="0">
              <a:ln>
                <a:noFill/>
              </a:ln>
              <a:solidFill>
                <a:srgbClr val="89D329"/>
              </a:solidFill>
              <a:effectLst/>
              <a:uLnTx/>
              <a:uFillTx/>
              <a:latin typeface="Century Gothic" panose="020B0502020202020204" pitchFamily="34" charset="0"/>
              <a:cs typeface="Arial" pitchFamily="34" charset="0"/>
            </a:endParaRPr>
          </a:p>
        </p:txBody>
      </p:sp>
      <p:sp>
        <p:nvSpPr>
          <p:cNvPr id="5" name="TextBox 4">
            <a:extLst>
              <a:ext uri="{FF2B5EF4-FFF2-40B4-BE49-F238E27FC236}">
                <a16:creationId xmlns:a16="http://schemas.microsoft.com/office/drawing/2014/main" id="{74C7F156-2F57-43EF-957F-EC4F80C18184}"/>
              </a:ext>
            </a:extLst>
          </p:cNvPr>
          <p:cNvSpPr txBox="1"/>
          <p:nvPr/>
        </p:nvSpPr>
        <p:spPr>
          <a:xfrm>
            <a:off x="736678" y="4774093"/>
            <a:ext cx="4412876" cy="58477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altLang="ko-KR" sz="3200" b="0" i="0" u="none" strike="noStrike" kern="1200" cap="none" spc="0" normalizeH="0" baseline="0" noProof="0">
                <a:ln>
                  <a:noFill/>
                </a:ln>
                <a:solidFill>
                  <a:srgbClr val="10384F"/>
                </a:solidFill>
                <a:effectLst/>
                <a:uLnTx/>
                <a:uFillTx/>
                <a:latin typeface="Century Gothic" panose="020B0502020202020204" pitchFamily="34" charset="0"/>
                <a:cs typeface="Arial" pitchFamily="34" charset="0"/>
              </a:rPr>
              <a:t>Of DCT trials</a:t>
            </a:r>
            <a:endParaRPr kumimoji="0" lang="ko-KR" altLang="en-US" sz="3200" b="0" i="0" u="none" strike="noStrike" kern="1200" cap="none" spc="0" normalizeH="0" baseline="0" noProof="0">
              <a:ln>
                <a:noFill/>
              </a:ln>
              <a:solidFill>
                <a:srgbClr val="10384F"/>
              </a:solidFill>
              <a:effectLst/>
              <a:uLnTx/>
              <a:uFillTx/>
              <a:latin typeface="Century Gothic" panose="020B0502020202020204" pitchFamily="34" charset="0"/>
              <a:cs typeface="Arial" pitchFamily="34" charset="0"/>
            </a:endParaRPr>
          </a:p>
        </p:txBody>
      </p:sp>
      <p:pic>
        <p:nvPicPr>
          <p:cNvPr id="7" name="Picture Placeholder 6" descr="Two people sitting at a table in front of a window&#10;&#10;Description automatically generated">
            <a:extLst>
              <a:ext uri="{FF2B5EF4-FFF2-40B4-BE49-F238E27FC236}">
                <a16:creationId xmlns:a16="http://schemas.microsoft.com/office/drawing/2014/main" id="{11F2AD9E-F465-454B-8315-3EF038A63601}"/>
              </a:ext>
            </a:extLst>
          </p:cNvPr>
          <p:cNvPicPr>
            <a:picLocks noGrp="1" noChangeAspect="1"/>
          </p:cNvPicPr>
          <p:nvPr>
            <p:ph type="pic" sz="quarter" idx="11"/>
          </p:nvPr>
        </p:nvPicPr>
        <p:blipFill>
          <a:blip r:embed="rId2"/>
          <a:srcRect l="11811" r="11811"/>
          <a:stretch>
            <a:fillRect/>
          </a:stretch>
        </p:blipFill>
        <p:spPr/>
      </p:pic>
    </p:spTree>
    <p:extLst>
      <p:ext uri="{BB962C8B-B14F-4D97-AF65-F5344CB8AC3E}">
        <p14:creationId xmlns:p14="http://schemas.microsoft.com/office/powerpoint/2010/main" val="25424727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1">
            <a:extLst>
              <a:ext uri="{FF2B5EF4-FFF2-40B4-BE49-F238E27FC236}">
                <a16:creationId xmlns:a16="http://schemas.microsoft.com/office/drawing/2014/main" id="{7534A9BD-CC26-4744-8001-D2B52C27CCB0}"/>
              </a:ext>
            </a:extLst>
          </p:cNvPr>
          <p:cNvSpPr>
            <a:spLocks noGrp="1"/>
          </p:cNvSpPr>
          <p:nvPr>
            <p:ph type="title"/>
          </p:nvPr>
        </p:nvSpPr>
        <p:spPr>
          <a:xfrm>
            <a:off x="1455745" y="505941"/>
            <a:ext cx="8384120" cy="941034"/>
          </a:xfrm>
        </p:spPr>
        <p:txBody>
          <a:bodyPr/>
          <a:lstStyle/>
          <a:p>
            <a:r>
              <a:rPr lang="en-US" sz="2000" dirty="0"/>
              <a:t>Decentralized Clinical Trials (DCT) are a patient-centric approach to make it more feasible for patients to participate in clinical research remotely</a:t>
            </a:r>
            <a:br>
              <a:rPr lang="en-US" sz="2000" dirty="0"/>
            </a:br>
            <a:r>
              <a:rPr lang="en-GB" sz="2000" dirty="0"/>
              <a:t>(</a:t>
            </a:r>
            <a:r>
              <a:rPr lang="en-US" sz="2000" dirty="0"/>
              <a:t>at the patients' location of choice e.g. home, office, vacation)</a:t>
            </a:r>
          </a:p>
        </p:txBody>
      </p:sp>
      <p:pic>
        <p:nvPicPr>
          <p:cNvPr id="5" name="Picture 20">
            <a:extLst>
              <a:ext uri="{FF2B5EF4-FFF2-40B4-BE49-F238E27FC236}">
                <a16:creationId xmlns:a16="http://schemas.microsoft.com/office/drawing/2014/main" id="{FB37775F-619B-4CD3-AA9D-CE9776455BAC}"/>
              </a:ext>
            </a:extLst>
          </p:cNvPr>
          <p:cNvPicPr>
            <a:picLocks noChangeAspect="1"/>
          </p:cNvPicPr>
          <p:nvPr/>
        </p:nvPicPr>
        <p:blipFill>
          <a:blip r:embed="rId3">
            <a:duotone>
              <a:prstClr val="black"/>
              <a:srgbClr val="00617F">
                <a:tint val="45000"/>
                <a:satMod val="400000"/>
              </a:srgbClr>
            </a:duotone>
            <a:extLst>
              <a:ext uri="{28A0092B-C50C-407E-A947-70E740481C1C}">
                <a14:useLocalDpi xmlns:a14="http://schemas.microsoft.com/office/drawing/2010/main" val="0"/>
              </a:ext>
            </a:extLst>
          </a:blip>
          <a:stretch>
            <a:fillRect/>
          </a:stretch>
        </p:blipFill>
        <p:spPr>
          <a:xfrm>
            <a:off x="1286466" y="2574439"/>
            <a:ext cx="1855413" cy="1260711"/>
          </a:xfrm>
          <a:prstGeom prst="rect">
            <a:avLst/>
          </a:prstGeom>
        </p:spPr>
      </p:pic>
      <p:sp>
        <p:nvSpPr>
          <p:cNvPr id="6" name="Google Shape;812;p40">
            <a:extLst>
              <a:ext uri="{FF2B5EF4-FFF2-40B4-BE49-F238E27FC236}">
                <a16:creationId xmlns:a16="http://schemas.microsoft.com/office/drawing/2014/main" id="{E43BED92-E452-4D88-A49E-BB238481F513}"/>
              </a:ext>
            </a:extLst>
          </p:cNvPr>
          <p:cNvSpPr>
            <a:spLocks noChangeAspect="1"/>
          </p:cNvSpPr>
          <p:nvPr/>
        </p:nvSpPr>
        <p:spPr>
          <a:xfrm>
            <a:off x="3629016" y="2653698"/>
            <a:ext cx="1323806" cy="1067484"/>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rgbClr val="74C713"/>
          </a:solidFill>
          <a:ln>
            <a:solidFill>
              <a:srgbClr val="89D329"/>
            </a:solidFill>
          </a:ln>
        </p:spPr>
        <p:txBody>
          <a:bodyPr spcFirstLastPara="1" wrap="square" lIns="91425" tIns="91425" rIns="91425" bIns="91425" anchor="ctr" anchorCtr="0">
            <a:noAutofit/>
          </a:bodyPr>
          <a:lstStyle/>
          <a:p>
            <a:pPr eaLnBrk="0" fontAlgn="base" hangingPunct="0"/>
            <a:endParaRPr sz="2400">
              <a:solidFill>
                <a:srgbClr val="89D329"/>
              </a:solidFill>
              <a:latin typeface="Times New Roman"/>
            </a:endParaRPr>
          </a:p>
        </p:txBody>
      </p:sp>
      <p:pic>
        <p:nvPicPr>
          <p:cNvPr id="2" name="Grafik 1">
            <a:extLst>
              <a:ext uri="{FF2B5EF4-FFF2-40B4-BE49-F238E27FC236}">
                <a16:creationId xmlns:a16="http://schemas.microsoft.com/office/drawing/2014/main" id="{1279885C-0676-4A6D-97B4-CA2B64352DE9}"/>
              </a:ext>
            </a:extLst>
          </p:cNvPr>
          <p:cNvPicPr>
            <a:picLocks noChangeAspect="1"/>
          </p:cNvPicPr>
          <p:nvPr/>
        </p:nvPicPr>
        <p:blipFill>
          <a:blip r:embed="rId4"/>
          <a:stretch>
            <a:fillRect/>
          </a:stretch>
        </p:blipFill>
        <p:spPr>
          <a:xfrm>
            <a:off x="5350243" y="1966994"/>
            <a:ext cx="5569291" cy="2869890"/>
          </a:xfrm>
          <a:prstGeom prst="rect">
            <a:avLst/>
          </a:prstGeom>
          <a:ln>
            <a:solidFill>
              <a:schemeClr val="accent1"/>
            </a:solidFill>
          </a:ln>
        </p:spPr>
      </p:pic>
      <p:sp>
        <p:nvSpPr>
          <p:cNvPr id="9" name="Rectangle 135">
            <a:extLst>
              <a:ext uri="{FF2B5EF4-FFF2-40B4-BE49-F238E27FC236}">
                <a16:creationId xmlns:a16="http://schemas.microsoft.com/office/drawing/2014/main" id="{5F5FD6CE-826F-4E1F-93B1-EE7C4C6C0B6B}"/>
              </a:ext>
            </a:extLst>
          </p:cNvPr>
          <p:cNvSpPr/>
          <p:nvPr/>
        </p:nvSpPr>
        <p:spPr>
          <a:xfrm>
            <a:off x="5279124" y="4832864"/>
            <a:ext cx="5798714" cy="200055"/>
          </a:xfrm>
          <a:prstGeom prst="rect">
            <a:avLst/>
          </a:prstGeom>
        </p:spPr>
        <p:txBody>
          <a:bodyPr wrap="square">
            <a:spAutoFit/>
          </a:bodyPr>
          <a:lstStyle/>
          <a:p>
            <a:pPr eaLnBrk="0" fontAlgn="base" hangingPunct="0">
              <a:spcBef>
                <a:spcPct val="0"/>
              </a:spcBef>
              <a:spcAft>
                <a:spcPct val="0"/>
              </a:spcAft>
            </a:pPr>
            <a:r>
              <a:rPr lang="en-US" sz="700" i="1">
                <a:ea typeface="Arial" charset="0"/>
              </a:rPr>
              <a:t>*Perceptions and Insights Study 2019 – Engagement Preference @ CISCRP</a:t>
            </a:r>
            <a:endParaRPr lang="en-US" sz="700" i="1"/>
          </a:p>
        </p:txBody>
      </p:sp>
      <p:sp>
        <p:nvSpPr>
          <p:cNvPr id="10" name="Footer Placeholder 4">
            <a:extLst>
              <a:ext uri="{FF2B5EF4-FFF2-40B4-BE49-F238E27FC236}">
                <a16:creationId xmlns:a16="http://schemas.microsoft.com/office/drawing/2014/main" id="{7BB3709C-DAB8-43F1-B65F-C2B41C1763A0}"/>
              </a:ext>
            </a:extLst>
          </p:cNvPr>
          <p:cNvSpPr>
            <a:spLocks noGrp="1"/>
          </p:cNvSpPr>
          <p:nvPr>
            <p:ph type="ftr" sz="quarter" idx="11"/>
          </p:nvPr>
        </p:nvSpPr>
        <p:spPr>
          <a:xfrm>
            <a:off x="974672" y="6617933"/>
            <a:ext cx="5710665" cy="108000"/>
          </a:xfrm>
        </p:spPr>
        <p:txBody>
          <a:bodyPr/>
          <a:lstStyle/>
          <a:p>
            <a:r>
              <a:rPr lang="en-US">
                <a:solidFill>
                  <a:schemeClr val="accent2"/>
                </a:solidFill>
              </a:rPr>
              <a:t>/// Intro to DCT DACH Symposium /// May 2022 </a:t>
            </a:r>
          </a:p>
        </p:txBody>
      </p:sp>
      <p:sp>
        <p:nvSpPr>
          <p:cNvPr id="12" name="Slide Number Placeholder 5">
            <a:extLst>
              <a:ext uri="{FF2B5EF4-FFF2-40B4-BE49-F238E27FC236}">
                <a16:creationId xmlns:a16="http://schemas.microsoft.com/office/drawing/2014/main" id="{DCAEEFF6-2C38-40F4-BC5D-E1829CC5C09F}"/>
              </a:ext>
            </a:extLst>
          </p:cNvPr>
          <p:cNvSpPr>
            <a:spLocks noGrp="1"/>
          </p:cNvSpPr>
          <p:nvPr>
            <p:ph type="sldNum" sz="quarter" idx="12"/>
          </p:nvPr>
        </p:nvSpPr>
        <p:spPr>
          <a:xfrm>
            <a:off x="195843" y="6617933"/>
            <a:ext cx="392326" cy="108000"/>
          </a:xfrm>
        </p:spPr>
        <p:txBody>
          <a:bodyPr/>
          <a:lstStyle/>
          <a:p>
            <a:fld id="{EEAD9179-7A6B-4268-BEB2-F3B8EB06115B}" type="slidenum">
              <a:rPr lang="en-US" smtClean="0"/>
              <a:pPr/>
              <a:t>9</a:t>
            </a:fld>
            <a:endParaRPr lang="en-US"/>
          </a:p>
        </p:txBody>
      </p:sp>
      <p:sp>
        <p:nvSpPr>
          <p:cNvPr id="3" name="Rectangle 2">
            <a:extLst>
              <a:ext uri="{FF2B5EF4-FFF2-40B4-BE49-F238E27FC236}">
                <a16:creationId xmlns:a16="http://schemas.microsoft.com/office/drawing/2014/main" id="{BCBC70F8-DC70-4CC0-84D1-9613AE4A66AC}"/>
              </a:ext>
            </a:extLst>
          </p:cNvPr>
          <p:cNvSpPr/>
          <p:nvPr/>
        </p:nvSpPr>
        <p:spPr>
          <a:xfrm>
            <a:off x="5350243" y="4983787"/>
            <a:ext cx="6092825" cy="507831"/>
          </a:xfrm>
          <a:prstGeom prst="rect">
            <a:avLst/>
          </a:prstGeom>
        </p:spPr>
        <p:txBody>
          <a:bodyPr>
            <a:spAutoFit/>
          </a:bodyPr>
          <a:lstStyle/>
          <a:p>
            <a:r>
              <a:rPr lang="en-US" sz="900" dirty="0">
                <a:solidFill>
                  <a:srgbClr val="464342"/>
                </a:solidFill>
                <a:latin typeface="Montserrat"/>
              </a:rPr>
              <a:t>The Center for Information and Study on Clinical Research Participation (CISCRP) is a first-of-its-kind nonprofit organization dedicated to educating and informing the public, patients, medical/research communities, the media, and policy makers about clinical research and the role each party plays in the process. </a:t>
            </a:r>
            <a:r>
              <a:rPr lang="en-US" sz="900" dirty="0">
                <a:solidFill>
                  <a:srgbClr val="464342"/>
                </a:solidFill>
                <a:latin typeface="Montserrat"/>
                <a:hlinkClick r:id="rId5"/>
              </a:rPr>
              <a:t>www.ciscrp.org</a:t>
            </a:r>
            <a:r>
              <a:rPr lang="en-US" sz="900" dirty="0">
                <a:solidFill>
                  <a:srgbClr val="464342"/>
                </a:solidFill>
                <a:latin typeface="Montserrat"/>
              </a:rPr>
              <a:t> </a:t>
            </a:r>
            <a:endParaRPr lang="en-US" sz="900" dirty="0"/>
          </a:p>
        </p:txBody>
      </p:sp>
    </p:spTree>
    <p:extLst>
      <p:ext uri="{BB962C8B-B14F-4D97-AF65-F5344CB8AC3E}">
        <p14:creationId xmlns:p14="http://schemas.microsoft.com/office/powerpoint/2010/main" val="38279649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FALLBACK_LAYOUT" val="11"/>
  <p:tag name="MIO_SHOW_DATE" val="True"/>
  <p:tag name="MIO_SHOW_FOOTER" val="True"/>
  <p:tag name="MIO_SHOW_PAGENUMBER" val="True"/>
  <p:tag name="MIO_AVOID_BLANK_LAYOUT" val="True"/>
  <p:tag name="MIO_CD_LAYOUT_VALID_AREA" val="False"/>
  <p:tag name="MIO_NUMBER_OF_VALID_LAYOUTS" val="16"/>
  <p:tag name="MIO_HDS" val="True"/>
  <p:tag name="MIO_SKIPVERSION" val="01.01.0001 00:00:00"/>
  <p:tag name="MIO_EKGUID" val="106612b7-7cda-4c66-a943-3c88b56a92d2"/>
  <p:tag name="MIO_UPDATE" val="True"/>
  <p:tag name="MIO_VERSION" val="05.09.2018 15:12:17"/>
  <p:tag name="MIO_DBID" val="8E7267AE-489F-4B02-8040-8A98451BF141"/>
  <p:tag name="MIO_LASTDOWNLOADED" val="25.09.2018 11:11:43"/>
  <p:tag name="MIO_OBJECTNAME" val="Master Bayer AG 16:9 pre final"/>
  <p:tag name="MIO_CDID" val="cd9a71c7-8ed9-41a1-8303-1a6d1985851a"/>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FALLBACK_LAYOUT" val="11"/>
  <p:tag name="MIO_SHOW_DATE" val="True"/>
  <p:tag name="MIO_SHOW_FOOTER" val="True"/>
  <p:tag name="MIO_SHOW_PAGENUMBER" val="True"/>
  <p:tag name="MIO_AVOID_BLANK_LAYOUT" val="True"/>
  <p:tag name="MIO_CD_LAYOUT_VALID_AREA" val="False"/>
  <p:tag name="MIO_NUMBER_OF_VALID_LAYOUTS" val="16"/>
  <p:tag name="MIO_HDS" val="True"/>
  <p:tag name="MIO_SKIPVERSION" val="01.01.0001 00:00:00"/>
  <p:tag name="MIO_EKGUID" val="106612b7-7cda-4c66-a943-3c88b56a92d2"/>
  <p:tag name="MIO_UPDATE" val="True"/>
  <p:tag name="MIO_VERSION" val="05.09.2018 15:12:17"/>
  <p:tag name="MIO_DBID" val="8E7267AE-489F-4B02-8040-8A98451BF141"/>
  <p:tag name="MIO_LASTDOWNLOADED" val="05.04.2019 15:45:03"/>
  <p:tag name="MIO_OBJECTNAME" val="Master Bayer AG 16:9"/>
  <p:tag name="MIO_CDID" val="cd9a71c7-8ed9-41a1-8303-1a6d1985851a"/>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1.xml><?xml version="1.0" encoding="utf-8"?>
<p:tagLst xmlns:a="http://schemas.openxmlformats.org/drawingml/2006/main" xmlns:r="http://schemas.openxmlformats.org/officeDocument/2006/relationships" xmlns:p="http://schemas.openxmlformats.org/presentationml/2006/main">
  <p:tag name="MIO_EKGUID" val="0e19e75c-58df-4a5c-a1be-8ad112d96538"/>
  <p:tag name="MIO_GUID" val="e20a6f0c-a2cc-42f7-a111-b40589482b21"/>
  <p:tag name="MIO_UPDATE" val="True"/>
  <p:tag name="MIO_VERSION" val="27.08.2018 13:23:16"/>
  <p:tag name="MIO_DBID" val="8E7267AE-489F-4B02-8040-8A98451BF141"/>
  <p:tag name="MIO_LASTDOWNLOADED" val="29.03.2019 13:42:14"/>
  <p:tag name="MIO_OBJECTNAME" val="Doctor with tablet pc"/>
  <p:tag name="MIO_LASTEDITORNAME" val="empower enterprise"/>
</p:tagLst>
</file>

<file path=ppt/tags/tag32.xml><?xml version="1.0" encoding="utf-8"?>
<p:tagLst xmlns:a="http://schemas.openxmlformats.org/drawingml/2006/main" xmlns:r="http://schemas.openxmlformats.org/officeDocument/2006/relationships" xmlns:p="http://schemas.openxmlformats.org/presentationml/2006/main">
  <p:tag name="MIO_GUID" val="16ca5046-046a-41ba-95be-e0aac638806c"/>
  <p:tag name="MIO_EKGUID" val="215d500c-9889-4f2d-918b-e5af0d2c4342"/>
  <p:tag name="MIO_UPDATE" val="True"/>
  <p:tag name="MIO_VERSION" val="05.09.2018 15:23:41"/>
  <p:tag name="MIO_DBID" val="8E7267AE-489F-4B02-8040-8A98451BF141"/>
  <p:tag name="MIO_LASTDOWNLOADED" val="06.09.2018 15:30:56"/>
  <p:tag name="MIO_OBJECTNAME" val="Venn diagram – Three circles"/>
  <p:tag name="MIO_LASTEDITORNAME" val="empower enterprise"/>
</p:tagLst>
</file>

<file path=ppt/tags/tag3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5.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6.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7.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8.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39.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0.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1.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2.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3.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4.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5.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6.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47.xml><?xml version="1.0" encoding="utf-8"?>
<p:tagLst xmlns:a="http://schemas.openxmlformats.org/drawingml/2006/main" xmlns:r="http://schemas.openxmlformats.org/officeDocument/2006/relationships" xmlns:p="http://schemas.openxmlformats.org/presentationml/2006/main">
  <p:tag name="EMPOWERBULLETV2" val="empowerBulletV2"/>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1_PR_BAG_PPT-master_16-9">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no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Arial" panose="020B0604020202020204" pitchFamily="34" charset="0"/>
          </a:defRPr>
        </a:defPPr>
      </a:lstStyle>
    </a:txDef>
  </a:objectDefaults>
  <a:extraClrSchemeLst/>
  <a:custClrLst>
    <a:custClr name="Raspberry">
      <a:srgbClr val="D30F4B"/>
    </a:custClr>
    <a:custClr name="Fuchs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extLst>
    <a:ext uri="{05A4C25C-085E-4340-85A3-A5531E510DB2}">
      <thm15:themeFamily xmlns:thm15="http://schemas.microsoft.com/office/thememl/2012/main" name="Präsentation2" id="{9F44F183-6967-4C37-BC3A-F846C6343AA8}" vid="{2CD6D4D1-CF9C-4B16-993C-2A26F7415D1B}"/>
    </a:ext>
  </a:extLst>
</a:theme>
</file>

<file path=ppt/theme/theme2.xml><?xml version="1.0" encoding="utf-8"?>
<a:theme xmlns:a="http://schemas.openxmlformats.org/drawingml/2006/main" name="2_PR_BAG_PPT-master_16-9">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no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Arial" panose="020B0604020202020204" pitchFamily="34" charset="0"/>
          </a:defRPr>
        </a:defPPr>
      </a:lstStyle>
    </a:txDef>
  </a:objectDefaults>
  <a:extraClrSchemeLst/>
  <a:custClrLst>
    <a:custClr name="Raspberry">
      <a:srgbClr val="D30F4B"/>
    </a:custClr>
    <a:custClr name="Fuchs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theme>
</file>

<file path=ppt/theme/theme3.xml><?xml version="1.0" encoding="utf-8"?>
<a:theme xmlns:a="http://schemas.openxmlformats.org/drawingml/2006/main" name="Office Theme">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PR_BAG_PPT-master_16-9_2018-09-25</Template>
  <TotalTime>0</TotalTime>
  <Words>947</Words>
  <Application>Microsoft Office PowerPoint</Application>
  <PresentationFormat>Benutzerdefiniert</PresentationFormat>
  <Paragraphs>143</Paragraphs>
  <Slides>13</Slides>
  <Notes>11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13</vt:i4>
      </vt:variant>
    </vt:vector>
  </HeadingPairs>
  <TitlesOfParts>
    <vt:vector size="21" baseType="lpstr">
      <vt:lpstr>Arial</vt:lpstr>
      <vt:lpstr>Arial Black</vt:lpstr>
      <vt:lpstr>Calibri</vt:lpstr>
      <vt:lpstr>Century Gothic</vt:lpstr>
      <vt:lpstr>Montserrat</vt:lpstr>
      <vt:lpstr>Times New Roman</vt:lpstr>
      <vt:lpstr>1_PR_BAG_PPT-master_16-9</vt:lpstr>
      <vt:lpstr>2_PR_BAG_PPT-master_16-9</vt:lpstr>
      <vt:lpstr>Decentralized Clinical Trials</vt:lpstr>
      <vt:lpstr>Topics Covered</vt:lpstr>
      <vt:lpstr>PowerPoint-Präsentation</vt:lpstr>
      <vt:lpstr>Clinical Trial conduct is heavily regulated, but can be burdensome</vt:lpstr>
      <vt:lpstr>DCTs create greater user centricity and reduce burden by bringing trials to patients …</vt:lpstr>
      <vt:lpstr>There is a spectrum of Decentralized Clinical Trial types</vt:lpstr>
      <vt:lpstr>PowerPoint-Präsentation</vt:lpstr>
      <vt:lpstr>PowerPoint-Präsentation</vt:lpstr>
      <vt:lpstr>Decentralized Clinical Trials (DCT) are a patient-centric approach to make it more feasible for patients to participate in clinical research remotely (at the patients' location of choice e.g. home, office, vacation)</vt:lpstr>
      <vt:lpstr>… creating many potential benefits to the entire clinical trial ecosystem</vt:lpstr>
      <vt:lpstr>Take-home messages for DCT in general</vt:lpstr>
      <vt:lpstr>Forward-Looking Statements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dc:title>
  <dc:creator>Simon Rotzler</dc:creator>
  <cp:lastModifiedBy>Simon Rotzler</cp:lastModifiedBy>
  <cp:revision>45</cp:revision>
  <cp:lastPrinted>2017-10-23T10:44:12Z</cp:lastPrinted>
  <dcterms:created xsi:type="dcterms:W3CDTF">2021-08-16T11:49:01Z</dcterms:created>
  <dcterms:modified xsi:type="dcterms:W3CDTF">2022-05-24T05:28:53Z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LabelPos">
    <vt:lpwstr>836;514;810;514;854;514</vt:lpwstr>
  </property>
  <property fmtid="{D5CDD505-2E9C-101B-9397-08002B2CF9AE}" pid="3" name="MSIP_Label_7f850223-87a8-40c3-9eb2-432606efca2a_Enabled">
    <vt:lpwstr>true</vt:lpwstr>
  </property>
  <property fmtid="{D5CDD505-2E9C-101B-9397-08002B2CF9AE}" pid="4" name="MSIP_Label_7f850223-87a8-40c3-9eb2-432606efca2a_SetDate">
    <vt:lpwstr>2022-04-21T14:40:43Z</vt:lpwstr>
  </property>
  <property fmtid="{D5CDD505-2E9C-101B-9397-08002B2CF9AE}" pid="5" name="MSIP_Label_7f850223-87a8-40c3-9eb2-432606efca2a_Method">
    <vt:lpwstr>Standard</vt:lpwstr>
  </property>
  <property fmtid="{D5CDD505-2E9C-101B-9397-08002B2CF9AE}" pid="6" name="MSIP_Label_7f850223-87a8-40c3-9eb2-432606efca2a_Name">
    <vt:lpwstr>7f850223-87a8-40c3-9eb2-432606efca2a</vt:lpwstr>
  </property>
  <property fmtid="{D5CDD505-2E9C-101B-9397-08002B2CF9AE}" pid="7" name="MSIP_Label_7f850223-87a8-40c3-9eb2-432606efca2a_SiteId">
    <vt:lpwstr>fcb2b37b-5da0-466b-9b83-0014b67a7c78</vt:lpwstr>
  </property>
  <property fmtid="{D5CDD505-2E9C-101B-9397-08002B2CF9AE}" pid="8" name="MSIP_Label_7f850223-87a8-40c3-9eb2-432606efca2a_ContentBits">
    <vt:lpwstr>0</vt:lpwstr>
  </property>
</Properties>
</file>